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</p:sldIdLst>
  <p:sldSz cx="18288000" cy="10287000"/>
  <p:notesSz cx="7099300" cy="10234613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ilroy 1" panose="020B0604020202020204" charset="-5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7.png"/><Relationship Id="rId7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9.jpeg"/><Relationship Id="rId4" Type="http://schemas.openxmlformats.org/officeDocument/2006/relationships/image" Target="../media/image68.sv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5.png"/><Relationship Id="rId7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6.png"/><Relationship Id="rId2" Type="http://schemas.openxmlformats.org/officeDocument/2006/relationships/image" Target="../media/image10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6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20.png"/><Relationship Id="rId26" Type="http://schemas.openxmlformats.org/officeDocument/2006/relationships/image" Target="../media/image7.png"/><Relationship Id="rId3" Type="http://schemas.openxmlformats.org/officeDocument/2006/relationships/image" Target="../media/image35.svg"/><Relationship Id="rId21" Type="http://schemas.openxmlformats.org/officeDocument/2006/relationships/image" Target="../media/image49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17.svg"/><Relationship Id="rId25" Type="http://schemas.openxmlformats.org/officeDocument/2006/relationships/image" Target="../media/image6.png"/><Relationship Id="rId2" Type="http://schemas.openxmlformats.org/officeDocument/2006/relationships/image" Target="../media/image34.png"/><Relationship Id="rId16" Type="http://schemas.openxmlformats.org/officeDocument/2006/relationships/image" Target="../media/image1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8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1.svg"/><Relationship Id="rId10" Type="http://schemas.openxmlformats.org/officeDocument/2006/relationships/image" Target="../media/image42.png"/><Relationship Id="rId19" Type="http://schemas.openxmlformats.org/officeDocument/2006/relationships/image" Target="../media/image21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.png"/><Relationship Id="rId3" Type="http://schemas.openxmlformats.org/officeDocument/2006/relationships/image" Target="../media/image53.svg"/><Relationship Id="rId7" Type="http://schemas.openxmlformats.org/officeDocument/2006/relationships/image" Target="../media/image56.png"/><Relationship Id="rId12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7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8.png"/><Relationship Id="rId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png"/><Relationship Id="rId7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1028" y="5143500"/>
            <a:ext cx="5884277" cy="5884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9198"/>
          <a:stretch>
            <a:fillRect/>
          </a:stretch>
        </p:blipFill>
        <p:spPr>
          <a:xfrm>
            <a:off x="4551379" y="3844182"/>
            <a:ext cx="9970216" cy="5092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9543" r="7634"/>
          <a:stretch>
            <a:fillRect/>
          </a:stretch>
        </p:blipFill>
        <p:spPr>
          <a:xfrm>
            <a:off x="7854058" y="3671363"/>
            <a:ext cx="3025467" cy="18264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3851541" y="-829284"/>
            <a:ext cx="4966447" cy="49664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028700"/>
            <a:ext cx="12754936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5CE1E6"/>
                </a:solidFill>
                <a:latin typeface="Gilroy 2 Bold"/>
              </a:rPr>
              <a:t>КОМПЛЕКС ПОЛУАКТИВНОЙ</a:t>
            </a:r>
          </a:p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5CE1E6"/>
                </a:solidFill>
                <a:latin typeface="Gilroy 2 Bold"/>
              </a:rPr>
              <a:t>ЛОКАЦИИ, РАДИОМОНИТОРИНГА  И ПРОТИВОДЕЙСТВИЯ БПЛА «</a:t>
            </a:r>
            <a:r>
              <a:rPr lang="ru-RU" sz="4200" dirty="0">
                <a:solidFill>
                  <a:srgbClr val="5CE1E6"/>
                </a:solidFill>
                <a:latin typeface="Gilroy 2 Bold"/>
              </a:rPr>
              <a:t>ЗАЩИТА</a:t>
            </a:r>
            <a:r>
              <a:rPr lang="en-US" sz="4200" dirty="0">
                <a:solidFill>
                  <a:srgbClr val="5CE1E6"/>
                </a:solidFill>
                <a:latin typeface="Gilroy 2 Bold"/>
              </a:rPr>
              <a:t>»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5662" t="25904" r="26310" b="9443"/>
          <a:stretch>
            <a:fillRect/>
          </a:stretch>
        </p:blipFill>
        <p:spPr>
          <a:xfrm>
            <a:off x="12583640" y="4369042"/>
            <a:ext cx="4675660" cy="40426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t="25448" b="17637"/>
          <a:stretch>
            <a:fillRect/>
          </a:stretch>
        </p:blipFill>
        <p:spPr>
          <a:xfrm>
            <a:off x="6360754" y="8936542"/>
            <a:ext cx="1849217" cy="5920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49128" y="8956853"/>
            <a:ext cx="2228746" cy="5920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l="16638" t="10445" r="16118" b="10476"/>
          <a:stretch>
            <a:fillRect/>
          </a:stretch>
        </p:blipFill>
        <p:spPr>
          <a:xfrm>
            <a:off x="12226623" y="8956853"/>
            <a:ext cx="2517055" cy="592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65850" y="3453845"/>
            <a:ext cx="5840450" cy="241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en-US" sz="2656" dirty="0">
                <a:solidFill>
                  <a:srgbClr val="000000"/>
                </a:solidFill>
                <a:latin typeface="Gilroy 1 Bold"/>
              </a:rPr>
              <a:t>Средства радиомониторинга предназначены для отслеживания объектов по их собственному сигналу управления. Данные позволяют идентифицировать дрон и оператора.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65850" y="6326484"/>
            <a:ext cx="4754490" cy="215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Состав:  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1.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Антенно-фидерная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система радиомониторинга.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2.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Устройство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приема сигналов радиомониторинга.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21787"/>
            <a:ext cx="1085850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320"/>
              </a:lnSpc>
              <a:defRPr sz="3600">
                <a:solidFill>
                  <a:srgbClr val="000000"/>
                </a:solidFill>
                <a:latin typeface="Gilroy 2 Bold"/>
              </a:defRPr>
            </a:lvl1pPr>
          </a:lstStyle>
          <a:p>
            <a:r>
              <a:rPr lang="en-US" dirty="0"/>
              <a:t>РАДИОМОНИТОРИНГ. СОСТАВ И</a:t>
            </a:r>
            <a:r>
              <a:rPr lang="ru-RU" dirty="0"/>
              <a:t> </a:t>
            </a:r>
            <a:r>
              <a:rPr lang="en-US" dirty="0"/>
              <a:t>НАЗНАЧЕНИЕ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4305" y="2820820"/>
            <a:ext cx="5177932" cy="5824792"/>
            <a:chOff x="0" y="0"/>
            <a:chExt cx="6903910" cy="776638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l="8962" t="10177"/>
            <a:stretch>
              <a:fillRect/>
            </a:stretch>
          </p:blipFill>
          <p:spPr>
            <a:xfrm>
              <a:off x="0" y="0"/>
              <a:ext cx="5247597" cy="77663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795812" y="1968353"/>
              <a:ext cx="4108098" cy="2738732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7720" t="7142" r="24270" b="11942"/>
          <a:stretch>
            <a:fillRect/>
          </a:stretch>
        </p:blipFill>
        <p:spPr>
          <a:xfrm>
            <a:off x="13713953" y="3463370"/>
            <a:ext cx="3545347" cy="494527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  <p:txBody>
              <a:bodyPr/>
              <a:lstStyle/>
              <a:p>
                <a:endParaRPr lang="ru-RU" dirty="0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10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54047" y="6024301"/>
            <a:ext cx="4005526" cy="24583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98740" y="6753434"/>
            <a:ext cx="839068" cy="995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2845822"/>
            <a:ext cx="6356958" cy="63569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063964" y="8101012"/>
            <a:ext cx="381680" cy="38168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251178" y="3203281"/>
            <a:ext cx="7903215" cy="178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6"/>
              </a:lnSpc>
            </a:pP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При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использовании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одного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комплекса</a:t>
            </a:r>
            <a:r>
              <a:rPr lang="ru-RU" sz="2363" dirty="0">
                <a:solidFill>
                  <a:srgbClr val="000000"/>
                </a:solidFill>
                <a:latin typeface="Gilroy 1 Bold"/>
              </a:rPr>
              <a:t>,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можно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определить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координаты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ru-RU" sz="2363" dirty="0">
                <a:solidFill>
                  <a:srgbClr val="000000"/>
                </a:solidFill>
                <a:latin typeface="Gilroy 1 Bold"/>
              </a:rPr>
              <a:t>БПЛА 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и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направление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на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пульт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его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управления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,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при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использовании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трёх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комплексов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–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опред</a:t>
            </a:r>
            <a:r>
              <a:rPr lang="ru-RU" sz="2363" dirty="0" err="1">
                <a:solidFill>
                  <a:srgbClr val="000000"/>
                </a:solidFill>
                <a:latin typeface="Gilroy 1 Bold"/>
              </a:rPr>
              <a:t>елить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точные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координаты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ru-RU" sz="2363" dirty="0">
                <a:solidFill>
                  <a:srgbClr val="000000"/>
                </a:solidFill>
                <a:latin typeface="Gilroy 1 Bold"/>
              </a:rPr>
              <a:t>БПЛА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и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пульта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363" dirty="0" err="1">
                <a:solidFill>
                  <a:srgbClr val="000000"/>
                </a:solidFill>
                <a:latin typeface="Gilroy 1 Bold"/>
              </a:rPr>
              <a:t>управления</a:t>
            </a:r>
            <a:r>
              <a:rPr lang="en-US" sz="2363" dirty="0">
                <a:solidFill>
                  <a:srgbClr val="000000"/>
                </a:solidFill>
                <a:latin typeface="Gilroy 1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756397"/>
            <a:ext cx="1512569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320"/>
              </a:lnSpc>
              <a:defRPr sz="3600">
                <a:solidFill>
                  <a:srgbClr val="000000"/>
                </a:solidFill>
                <a:latin typeface="Gilroy 2 Bold"/>
              </a:defRPr>
            </a:lvl1pPr>
          </a:lstStyle>
          <a:p>
            <a:r>
              <a:rPr lang="en-US" dirty="0"/>
              <a:t>ОПРЕДЕЛЕНИЕ ТОЧНЫХ КООРДИНАТ ДРОНА И ПУЛЬТА УПРАВЛЕНИЯ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51532" y="8079847"/>
            <a:ext cx="422118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dirty="0">
                <a:solidFill>
                  <a:srgbClr val="000000"/>
                </a:solidFill>
                <a:latin typeface="Gilroy 1 Bold"/>
              </a:rPr>
              <a:t>ПУЛЬТ УПРАВЛЕНИЯ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11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87C755-6A68-6543-A05E-BA667CF752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7521" y="4377260"/>
            <a:ext cx="4752347" cy="47523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96605" y="2764943"/>
            <a:ext cx="272955" cy="2729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780243" y="2623933"/>
            <a:ext cx="10737560" cy="563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Рабочие частоты радиомониторинга,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300-6000 МГц</a:t>
            </a:r>
          </a:p>
          <a:p>
            <a:pPr>
              <a:lnSpc>
                <a:spcPts val="3432"/>
              </a:lnSpc>
            </a:pPr>
            <a:endParaRPr lang="en-US" sz="2451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Количество антенных элементов в антенне для  для радиомониторинга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две литеры</a:t>
            </a:r>
            <a:r>
              <a:rPr lang="en-US" sz="2451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по 9 элементов</a:t>
            </a:r>
          </a:p>
          <a:p>
            <a:pPr>
              <a:lnSpc>
                <a:spcPts val="3432"/>
              </a:lnSpc>
            </a:pPr>
            <a:endParaRPr lang="en-US" sz="2451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Полоса одновременного анализа для радиомониторинга в режиме обнаружения и пеленгования,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100 МГц </a:t>
            </a:r>
          </a:p>
          <a:p>
            <a:pPr>
              <a:lnSpc>
                <a:spcPts val="3432"/>
              </a:lnSpc>
            </a:pPr>
            <a:endParaRPr lang="en-US" sz="2451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Скорость сканирования с одновременным пеленгованием при радиомониторинге,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 1 ГГц/с</a:t>
            </a: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 </a:t>
            </a: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Время пеленгования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при радиомониторинге, 100 мс для полосы частот 100 МГц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96605" y="3588175"/>
            <a:ext cx="272955" cy="27295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96605" y="4860443"/>
            <a:ext cx="272955" cy="2729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96605" y="6214353"/>
            <a:ext cx="272955" cy="27295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96605" y="7466210"/>
            <a:ext cx="272955" cy="27295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t="8226"/>
          <a:stretch>
            <a:fillRect/>
          </a:stretch>
        </p:blipFill>
        <p:spPr>
          <a:xfrm>
            <a:off x="13124125" y="2269329"/>
            <a:ext cx="4135175" cy="56924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6605" y="1726404"/>
            <a:ext cx="1444819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РАДИОМОНИТОРИНГ. ТЕХНИЧЕСКИЕ ХАРАКТЕРИСТИКИ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1558" y="2488718"/>
            <a:ext cx="391191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Gilroy 1 Bold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12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908527" y="3211463"/>
            <a:ext cx="272955" cy="2729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397628" y="3199997"/>
            <a:ext cx="8233317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Подавление сигналов GPS и ГЛОНАСС ( L1, L2, L5), GSM900, WiFi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09136" y="3609554"/>
            <a:ext cx="272955" cy="27295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97761" y="3211463"/>
            <a:ext cx="3741976" cy="735217"/>
            <a:chOff x="0" y="0"/>
            <a:chExt cx="4989302" cy="98028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989302" cy="980289"/>
              <a:chOff x="0" y="0"/>
              <a:chExt cx="2354553" cy="660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5455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54553" h="660400">
                    <a:moveTo>
                      <a:pt x="223009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30093" y="0"/>
                    </a:lnTo>
                    <a:cubicBezTo>
                      <a:pt x="2298673" y="0"/>
                      <a:pt x="2354553" y="55880"/>
                      <a:pt x="2354553" y="124460"/>
                    </a:cubicBezTo>
                    <a:lnTo>
                      <a:pt x="2354553" y="535940"/>
                    </a:lnTo>
                    <a:cubicBezTo>
                      <a:pt x="2354553" y="604520"/>
                      <a:pt x="2298673" y="660400"/>
                      <a:pt x="2230093" y="66040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295426" y="271069"/>
              <a:ext cx="4398449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Gilroy 2 Bold"/>
                </a:rPr>
                <a:t>ОБЕСПЕЧИВАЕТ: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84339" y="3147292"/>
            <a:ext cx="4191014" cy="735217"/>
            <a:chOff x="528471" y="282925"/>
            <a:chExt cx="2637099" cy="660400"/>
          </a:xfrm>
        </p:grpSpPr>
        <p:sp>
          <p:nvSpPr>
            <p:cNvPr id="14" name="Freeform 14"/>
            <p:cNvSpPr/>
            <p:nvPr/>
          </p:nvSpPr>
          <p:spPr>
            <a:xfrm>
              <a:off x="528471" y="282925"/>
              <a:ext cx="2637099" cy="660400"/>
            </a:xfrm>
            <a:custGeom>
              <a:avLst/>
              <a:gdLst/>
              <a:ahLst/>
              <a:cxnLst/>
              <a:rect l="l" t="t" r="r" b="b"/>
              <a:pathLst>
                <a:path w="2637099" h="660400">
                  <a:moveTo>
                    <a:pt x="251263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2638" y="0"/>
                  </a:lnTo>
                  <a:cubicBezTo>
                    <a:pt x="2581218" y="0"/>
                    <a:pt x="2637099" y="55880"/>
                    <a:pt x="2637099" y="124460"/>
                  </a:cubicBezTo>
                  <a:lnTo>
                    <a:pt x="2637099" y="535940"/>
                  </a:lnTo>
                  <a:cubicBezTo>
                    <a:pt x="2637099" y="604520"/>
                    <a:pt x="2581218" y="660400"/>
                    <a:pt x="2512638" y="66040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4377551" y="3347941"/>
            <a:ext cx="120458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2 Bold"/>
              </a:rPr>
              <a:t>СОСТАВ: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t="24266"/>
          <a:stretch>
            <a:fillRect/>
          </a:stretch>
        </p:blipFill>
        <p:spPr>
          <a:xfrm>
            <a:off x="225263" y="4060209"/>
            <a:ext cx="14616773" cy="622679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698661" y="4180597"/>
            <a:ext cx="3011403" cy="252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Блок формирования </a:t>
            </a: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управления</a:t>
            </a:r>
            <a:r>
              <a:rPr lang="en-US" sz="1800" dirty="0">
                <a:solidFill>
                  <a:srgbClr val="000000"/>
                </a:solidFill>
                <a:latin typeface="Gilroy 1 Bold"/>
              </a:rPr>
              <a:t> </a:t>
            </a:r>
            <a:endParaRPr lang="ru-RU" sz="1800" dirty="0">
              <a:solidFill>
                <a:srgbClr val="000000"/>
              </a:solidFill>
              <a:latin typeface="Gilroy 1 Bold"/>
            </a:endParaRP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5-диапазонная антенная система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Блок</a:t>
            </a:r>
            <a:r>
              <a:rPr lang="en-US" sz="1800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питания</a:t>
            </a:r>
            <a:endParaRPr lang="ru-RU" dirty="0">
              <a:solidFill>
                <a:srgbClr val="000000"/>
              </a:solidFill>
              <a:latin typeface="Gilroy 1 Bold"/>
            </a:endParaRP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Квадропод</a:t>
            </a:r>
            <a:endParaRPr lang="en-US" sz="1800" dirty="0">
              <a:solidFill>
                <a:srgbClr val="000000"/>
              </a:solidFill>
              <a:latin typeface="Gilroy 1 Bold"/>
            </a:endParaRP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Комплект ВЧ кабелей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Кабель питания</a:t>
            </a:r>
          </a:p>
          <a:p>
            <a:pPr marL="388620" lvl="1" indent="-194310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Кабель Ethernet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4741" y="1455513"/>
            <a:ext cx="1317566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УСТРОЙСТВО РАДИОЭЛЕКТРОННОГО ПОДАВЛЕНИЯ «СЕРП»</a:t>
            </a:r>
            <a:r>
              <a:rPr lang="ru-RU" sz="3600" dirty="0">
                <a:solidFill>
                  <a:srgbClr val="000000"/>
                </a:solidFill>
                <a:latin typeface="Gilroy 2 Bold"/>
              </a:rPr>
              <a:t>.</a:t>
            </a:r>
            <a:r>
              <a:rPr lang="en-US" sz="3600" dirty="0">
                <a:solidFill>
                  <a:srgbClr val="000000"/>
                </a:solidFill>
                <a:latin typeface="Gilroy 2 Bold"/>
              </a:rPr>
              <a:t> СОСТАВ И НАЗНАЧЕНИЕ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03662" y="3620493"/>
            <a:ext cx="6708179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"/>
              </a:rPr>
              <a:t>Подавление каналов управления и передачи данных БПЛА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884341" y="7364391"/>
            <a:ext cx="4191012" cy="735217"/>
            <a:chOff x="0" y="0"/>
            <a:chExt cx="2637098" cy="66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37099" cy="660400"/>
            </a:xfrm>
            <a:custGeom>
              <a:avLst/>
              <a:gdLst/>
              <a:ahLst/>
              <a:cxnLst/>
              <a:rect l="l" t="t" r="r" b="b"/>
              <a:pathLst>
                <a:path w="2637099" h="660400">
                  <a:moveTo>
                    <a:pt x="2512638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12638" y="0"/>
                  </a:lnTo>
                  <a:cubicBezTo>
                    <a:pt x="2581218" y="0"/>
                    <a:pt x="2637099" y="55880"/>
                    <a:pt x="2637099" y="124460"/>
                  </a:cubicBezTo>
                  <a:lnTo>
                    <a:pt x="2637099" y="535940"/>
                  </a:lnTo>
                  <a:cubicBezTo>
                    <a:pt x="2637099" y="604520"/>
                    <a:pt x="2581218" y="660400"/>
                    <a:pt x="2512638" y="66040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3740349" y="7460536"/>
            <a:ext cx="2478992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Антены в диапазоне от 900 </a:t>
            </a: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Gilroy 1 Bold"/>
              </a:rPr>
              <a:t> 5600</a:t>
            </a:r>
            <a:r>
              <a:rPr lang="ru-RU" sz="1800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ilroy 1 Bold"/>
              </a:rPr>
              <a:t>МГц</a:t>
            </a:r>
            <a:endParaRPr lang="en-US" sz="1800" dirty="0">
              <a:solidFill>
                <a:srgbClr val="000000"/>
              </a:solidFill>
              <a:latin typeface="Gilroy 1 Bold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13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3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23140" y="2839367"/>
            <a:ext cx="8340592" cy="257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Подавление сигналов в диапазоне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от 300 до 5600 МГц</a:t>
            </a:r>
          </a:p>
          <a:p>
            <a:pPr>
              <a:lnSpc>
                <a:spcPts val="3432"/>
              </a:lnSpc>
            </a:pPr>
            <a:endParaRPr lang="en-US" sz="2451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Сектор подавления в угломестной плоскости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0-60 градусов</a:t>
            </a:r>
          </a:p>
          <a:p>
            <a:pPr>
              <a:lnSpc>
                <a:spcPts val="3432"/>
              </a:lnSpc>
            </a:pPr>
            <a:endParaRPr lang="en-US" sz="2451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3432"/>
              </a:lnSpc>
            </a:pPr>
            <a:r>
              <a:rPr lang="en-US" sz="2451" dirty="0">
                <a:solidFill>
                  <a:srgbClr val="000000"/>
                </a:solidFill>
                <a:latin typeface="Gilroy 1"/>
              </a:rPr>
              <a:t>Дальность подавления </a:t>
            </a:r>
            <a:r>
              <a:rPr lang="en-US" sz="2451" dirty="0">
                <a:solidFill>
                  <a:srgbClr val="56C5D8"/>
                </a:solidFill>
                <a:latin typeface="Gilroy 1"/>
              </a:rPr>
              <a:t>до 20 км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3130" t="33415" r="25219" b="21926"/>
          <a:stretch>
            <a:fillRect/>
          </a:stretch>
        </p:blipFill>
        <p:spPr>
          <a:xfrm>
            <a:off x="11493617" y="1824385"/>
            <a:ext cx="5622417" cy="60284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824386"/>
            <a:ext cx="10797419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«СЕРП». ТЕХНИЧЕСКИЕ ХАРАКТЕРИСТИКИ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96605" y="5089419"/>
            <a:ext cx="272955" cy="2729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96605" y="3793601"/>
            <a:ext cx="272955" cy="27295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96605" y="2896517"/>
            <a:ext cx="272955" cy="27295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14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11089" y="2532331"/>
            <a:ext cx="1901633" cy="190163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11089" y="5097956"/>
            <a:ext cx="1901633" cy="190163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777886" y="2518736"/>
            <a:ext cx="1901633" cy="190163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881959" y="5097956"/>
            <a:ext cx="1901633" cy="190163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69075" y="3629439"/>
            <a:ext cx="999350" cy="416271"/>
            <a:chOff x="0" y="0"/>
            <a:chExt cx="2337964" cy="9738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37964" cy="973859"/>
            </a:xfrm>
            <a:custGeom>
              <a:avLst/>
              <a:gdLst/>
              <a:ahLst/>
              <a:cxnLst/>
              <a:rect l="l" t="t" r="r" b="b"/>
              <a:pathLst>
                <a:path w="2337964" h="973859">
                  <a:moveTo>
                    <a:pt x="2213504" y="973859"/>
                  </a:moveTo>
                  <a:lnTo>
                    <a:pt x="124460" y="973859"/>
                  </a:lnTo>
                  <a:cubicBezTo>
                    <a:pt x="55880" y="973859"/>
                    <a:pt x="0" y="917979"/>
                    <a:pt x="0" y="84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13504" y="0"/>
                  </a:lnTo>
                  <a:cubicBezTo>
                    <a:pt x="2282084" y="0"/>
                    <a:pt x="2337964" y="55880"/>
                    <a:pt x="2337964" y="124460"/>
                  </a:cubicBezTo>
                  <a:lnTo>
                    <a:pt x="2337964" y="849399"/>
                  </a:lnTo>
                  <a:cubicBezTo>
                    <a:pt x="2337964" y="917979"/>
                    <a:pt x="2282084" y="973859"/>
                    <a:pt x="2213504" y="973859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1754132" y="3688028"/>
            <a:ext cx="1112642" cy="416271"/>
            <a:chOff x="0" y="0"/>
            <a:chExt cx="2603010" cy="9738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3010" cy="973859"/>
            </a:xfrm>
            <a:custGeom>
              <a:avLst/>
              <a:gdLst/>
              <a:ahLst/>
              <a:cxnLst/>
              <a:rect l="l" t="t" r="r" b="b"/>
              <a:pathLst>
                <a:path w="2603010" h="973859">
                  <a:moveTo>
                    <a:pt x="2478550" y="973859"/>
                  </a:moveTo>
                  <a:lnTo>
                    <a:pt x="124460" y="973859"/>
                  </a:lnTo>
                  <a:cubicBezTo>
                    <a:pt x="55880" y="973859"/>
                    <a:pt x="0" y="917979"/>
                    <a:pt x="0" y="84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8550" y="0"/>
                  </a:lnTo>
                  <a:cubicBezTo>
                    <a:pt x="2547130" y="0"/>
                    <a:pt x="2603010" y="55880"/>
                    <a:pt x="2603010" y="124460"/>
                  </a:cubicBezTo>
                  <a:lnTo>
                    <a:pt x="2603010" y="849399"/>
                  </a:lnTo>
                  <a:cubicBezTo>
                    <a:pt x="2603010" y="917979"/>
                    <a:pt x="2547130" y="973859"/>
                    <a:pt x="2478550" y="973859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697486" y="6127573"/>
            <a:ext cx="1225935" cy="416271"/>
            <a:chOff x="0" y="0"/>
            <a:chExt cx="2868057" cy="9738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68057" cy="973859"/>
            </a:xfrm>
            <a:custGeom>
              <a:avLst/>
              <a:gdLst/>
              <a:ahLst/>
              <a:cxnLst/>
              <a:rect l="l" t="t" r="r" b="b"/>
              <a:pathLst>
                <a:path w="2868057" h="973859">
                  <a:moveTo>
                    <a:pt x="2743596" y="973859"/>
                  </a:moveTo>
                  <a:lnTo>
                    <a:pt x="124460" y="973859"/>
                  </a:lnTo>
                  <a:cubicBezTo>
                    <a:pt x="55880" y="973859"/>
                    <a:pt x="0" y="917979"/>
                    <a:pt x="0" y="84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43597" y="0"/>
                  </a:lnTo>
                  <a:cubicBezTo>
                    <a:pt x="2812177" y="0"/>
                    <a:pt x="2868057" y="55880"/>
                    <a:pt x="2868057" y="124460"/>
                  </a:cubicBezTo>
                  <a:lnTo>
                    <a:pt x="2868057" y="849399"/>
                  </a:lnTo>
                  <a:cubicBezTo>
                    <a:pt x="2868057" y="917979"/>
                    <a:pt x="2812177" y="973859"/>
                    <a:pt x="2743597" y="973859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369075" y="6127573"/>
            <a:ext cx="1225935" cy="416271"/>
            <a:chOff x="0" y="0"/>
            <a:chExt cx="2868057" cy="9738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68057" cy="973859"/>
            </a:xfrm>
            <a:custGeom>
              <a:avLst/>
              <a:gdLst/>
              <a:ahLst/>
              <a:cxnLst/>
              <a:rect l="l" t="t" r="r" b="b"/>
              <a:pathLst>
                <a:path w="2868057" h="973859">
                  <a:moveTo>
                    <a:pt x="2743596" y="973859"/>
                  </a:moveTo>
                  <a:lnTo>
                    <a:pt x="124460" y="973859"/>
                  </a:lnTo>
                  <a:cubicBezTo>
                    <a:pt x="55880" y="973859"/>
                    <a:pt x="0" y="917979"/>
                    <a:pt x="0" y="849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43597" y="0"/>
                  </a:lnTo>
                  <a:cubicBezTo>
                    <a:pt x="2812177" y="0"/>
                    <a:pt x="2868057" y="55880"/>
                    <a:pt x="2868057" y="124460"/>
                  </a:cubicBezTo>
                  <a:lnTo>
                    <a:pt x="2868057" y="849399"/>
                  </a:lnTo>
                  <a:cubicBezTo>
                    <a:pt x="2868057" y="917979"/>
                    <a:pt x="2812177" y="973859"/>
                    <a:pt x="2743597" y="973859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 t="26674" b="24788"/>
          <a:stretch>
            <a:fillRect/>
          </a:stretch>
        </p:blipFill>
        <p:spPr>
          <a:xfrm>
            <a:off x="8013246" y="2896029"/>
            <a:ext cx="3430912" cy="11101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 l="9788" r="31398" b="10171"/>
          <a:stretch>
            <a:fillRect/>
          </a:stretch>
        </p:blipFill>
        <p:spPr>
          <a:xfrm>
            <a:off x="8555596" y="4962639"/>
            <a:ext cx="2554359" cy="182247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874667"/>
            <a:ext cx="3131024" cy="212492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7266" y="2817879"/>
            <a:ext cx="2253892" cy="126518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59937" y="1692177"/>
            <a:ext cx="69166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ДАЛЬНОСТЬ ДЕЙСТВИЯ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6605" y="7765671"/>
            <a:ext cx="1420013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*Оценка для эквивалентной моностатической дальности при передатчике с эквивалентной излучаемой мощностью 1 кВт. При увеличении расстояния между целью и передатчиком пропорционально уменьшается дальность.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69075" y="2951984"/>
            <a:ext cx="3392883" cy="49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1 Bold"/>
              </a:rPr>
              <a:t>Квадрокоптер</a:t>
            </a:r>
          </a:p>
          <a:p>
            <a:pPr>
              <a:lnSpc>
                <a:spcPts val="1598"/>
              </a:lnSpc>
            </a:pPr>
            <a:r>
              <a:rPr lang="en-US" sz="1332" dirty="0">
                <a:solidFill>
                  <a:srgbClr val="000000"/>
                </a:solidFill>
                <a:latin typeface="Gilroy 1 Bold"/>
              </a:rPr>
              <a:t>(ЭПР 0,01 м2)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79501" y="3688028"/>
            <a:ext cx="778497" cy="2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2 Bold"/>
              </a:rPr>
              <a:t>2 КМ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69075" y="5508707"/>
            <a:ext cx="3392883" cy="5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1 Bold"/>
              </a:rPr>
              <a:t>«Орлан»</a:t>
            </a:r>
          </a:p>
          <a:p>
            <a:pPr>
              <a:lnSpc>
                <a:spcPts val="1598"/>
              </a:lnSpc>
            </a:pPr>
            <a:r>
              <a:rPr lang="en-US" sz="1332" dirty="0">
                <a:solidFill>
                  <a:srgbClr val="000000"/>
                </a:solidFill>
                <a:latin typeface="Gilroy 1 Bold"/>
              </a:rPr>
              <a:t>(ЭПР </a:t>
            </a:r>
            <a:r>
              <a:rPr lang="ru-RU" sz="1332" dirty="0">
                <a:solidFill>
                  <a:srgbClr val="000000"/>
                </a:solidFill>
                <a:latin typeface="Gilroy 1 Bold"/>
              </a:rPr>
              <a:t>0,5</a:t>
            </a:r>
            <a:r>
              <a:rPr lang="en-US" sz="1332" dirty="0">
                <a:solidFill>
                  <a:srgbClr val="000000"/>
                </a:solidFill>
                <a:latin typeface="Gilroy 1 Bold"/>
              </a:rPr>
              <a:t> м2)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97486" y="3024168"/>
            <a:ext cx="3392883" cy="49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1 Bold"/>
              </a:rPr>
              <a:t>Легкомоторный самолёт</a:t>
            </a:r>
          </a:p>
          <a:p>
            <a:pPr>
              <a:lnSpc>
                <a:spcPts val="1598"/>
              </a:lnSpc>
            </a:pPr>
            <a:r>
              <a:rPr lang="en-US" sz="1332" dirty="0">
                <a:solidFill>
                  <a:srgbClr val="000000"/>
                </a:solidFill>
                <a:latin typeface="Gilroy 1 Bold"/>
              </a:rPr>
              <a:t>(ЭПР 2 м2)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10779" y="3746618"/>
            <a:ext cx="999350" cy="2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2 Bold"/>
              </a:rPr>
              <a:t>11,3 КМ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697486" y="5508707"/>
            <a:ext cx="3392883" cy="498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1 Bold"/>
              </a:rPr>
              <a:t>Вертолёт</a:t>
            </a:r>
          </a:p>
          <a:p>
            <a:pPr>
              <a:lnSpc>
                <a:spcPts val="1598"/>
              </a:lnSpc>
            </a:pPr>
            <a:r>
              <a:rPr lang="en-US" sz="1332" dirty="0">
                <a:solidFill>
                  <a:srgbClr val="000000"/>
                </a:solidFill>
                <a:latin typeface="Gilroy 1 Bold"/>
              </a:rPr>
              <a:t>(ЭПР 1,5 м2)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10779" y="6186162"/>
            <a:ext cx="999350" cy="2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2 Bold"/>
              </a:rPr>
              <a:t>10,5 КМ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82368" y="6186162"/>
            <a:ext cx="999350" cy="2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</a:pPr>
            <a:r>
              <a:rPr lang="en-US" sz="1998" dirty="0">
                <a:solidFill>
                  <a:srgbClr val="000000"/>
                </a:solidFill>
                <a:latin typeface="Gilroy 2 Bold"/>
              </a:rPr>
              <a:t>7 КМ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15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6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2347" r="12903"/>
          <a:stretch>
            <a:fillRect/>
          </a:stretch>
        </p:blipFill>
        <p:spPr>
          <a:xfrm>
            <a:off x="1028700" y="3610329"/>
            <a:ext cx="4199313" cy="432364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59724" y="3811981"/>
            <a:ext cx="4121990" cy="412199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r="-51280" b="-2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692177"/>
            <a:ext cx="691664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ИНТЕРФЕЙС КОМПЛЕКСА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6605" y="2464994"/>
            <a:ext cx="13992321" cy="100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34"/>
              </a:lnSpc>
            </a:pPr>
            <a:r>
              <a:rPr lang="en-US" sz="2195" dirty="0">
                <a:solidFill>
                  <a:srgbClr val="000000"/>
                </a:solidFill>
                <a:latin typeface="Gilroy 1 Bold"/>
              </a:rPr>
              <a:t>Алгоритм работы комплекса позволяет определить направление и маршрут полёта беспилотного аппарата. Полученные сведения отображаются на топографических картах, установленных в сервере устройства </a:t>
            </a:r>
            <a:r>
              <a:rPr lang="en-US" sz="2195" dirty="0" err="1">
                <a:solidFill>
                  <a:srgbClr val="000000"/>
                </a:solidFill>
                <a:latin typeface="Gilroy 1 Bold"/>
              </a:rPr>
              <a:t>для</a:t>
            </a:r>
            <a:r>
              <a:rPr lang="en-US" sz="2195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Gilroy 1 Bold"/>
              </a:rPr>
              <a:t>управления</a:t>
            </a:r>
            <a:r>
              <a:rPr lang="ru-RU" sz="2195" dirty="0">
                <a:solidFill>
                  <a:srgbClr val="000000"/>
                </a:solidFill>
                <a:latin typeface="Gilroy 1 Bold"/>
              </a:rPr>
              <a:t> комплексом</a:t>
            </a:r>
            <a:r>
              <a:rPr lang="en-US" sz="2195" dirty="0">
                <a:solidFill>
                  <a:srgbClr val="000000"/>
                </a:solidFill>
                <a:latin typeface="Gilroy 1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31521" y="5762625"/>
            <a:ext cx="371247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Устройство отображения данных полуактивной радиолокации</a:t>
            </a:r>
            <a:r>
              <a:rPr lang="en-US" sz="2100" dirty="0">
                <a:solidFill>
                  <a:srgbClr val="000000"/>
                </a:solidFill>
                <a:latin typeface="Gilroy 1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83661" y="5762625"/>
            <a:ext cx="2875639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Отображение данных на топографической карте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16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287384" y="5730636"/>
            <a:ext cx="5255714" cy="1571625"/>
            <a:chOff x="0" y="0"/>
            <a:chExt cx="7007618" cy="20955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7007618" cy="2095500"/>
              <a:chOff x="0" y="0"/>
              <a:chExt cx="5253134" cy="15708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253134" cy="1570854"/>
              </a:xfrm>
              <a:custGeom>
                <a:avLst/>
                <a:gdLst/>
                <a:ahLst/>
                <a:cxnLst/>
                <a:rect l="l" t="t" r="r" b="b"/>
                <a:pathLst>
                  <a:path w="5253134" h="1570854">
                    <a:moveTo>
                      <a:pt x="5128674" y="1570854"/>
                    </a:moveTo>
                    <a:lnTo>
                      <a:pt x="124460" y="1570854"/>
                    </a:lnTo>
                    <a:cubicBezTo>
                      <a:pt x="55880" y="1570854"/>
                      <a:pt x="0" y="1514974"/>
                      <a:pt x="0" y="144639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28674" y="0"/>
                    </a:lnTo>
                    <a:cubicBezTo>
                      <a:pt x="5197254" y="0"/>
                      <a:pt x="5253134" y="55880"/>
                      <a:pt x="5253134" y="124460"/>
                    </a:cubicBezTo>
                    <a:lnTo>
                      <a:pt x="5253134" y="1446394"/>
                    </a:lnTo>
                    <a:cubicBezTo>
                      <a:pt x="5253134" y="1514974"/>
                      <a:pt x="5197254" y="1570854"/>
                      <a:pt x="5128674" y="1570854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308456" y="409575"/>
              <a:ext cx="6390707" cy="1266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2100" dirty="0">
                  <a:solidFill>
                    <a:srgbClr val="000000"/>
                  </a:solidFill>
                  <a:latin typeface="Gilroy 1 Bold"/>
                </a:rPr>
                <a:t>При расширении комплекса до 8-ми приемных позиций достигается максимальная зона покрытия.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96605" y="1317566"/>
            <a:ext cx="1544649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ПОСТРОЕНИЕ МНОГОПОЗИЦИОННОГО КОМПЛЕКСА  ПОЛУАКТИВНОЙ ЛОКАЦИИ И РАДИОМОНИТОРИНГА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87384" y="3562350"/>
            <a:ext cx="525571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В разных исполнениях Многопозиционный комплекс полуактивной радиолокации и радиомониторинга </a:t>
            </a:r>
            <a:r>
              <a:rPr lang="en-US" sz="2400" dirty="0" err="1">
                <a:solidFill>
                  <a:srgbClr val="000000"/>
                </a:solidFill>
                <a:latin typeface="Gilroy 1 Bold"/>
              </a:rPr>
              <a:t>может</a:t>
            </a:r>
            <a:r>
              <a:rPr lang="en-US" sz="2400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Gilroy 1 Bold"/>
              </a:rPr>
              <a:t>включать от </a:t>
            </a:r>
            <a:r>
              <a:rPr lang="en-US" sz="2400" dirty="0" err="1">
                <a:solidFill>
                  <a:srgbClr val="000000"/>
                </a:solidFill>
                <a:latin typeface="Gilroy 1 Bold"/>
              </a:rPr>
              <a:t>одной</a:t>
            </a:r>
            <a:r>
              <a:rPr lang="en-US" sz="2400" dirty="0">
                <a:solidFill>
                  <a:srgbClr val="000000"/>
                </a:solidFill>
                <a:latin typeface="Gilroy 1 Bold"/>
              </a:rPr>
              <a:t> до восьми приемных позиций.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17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38"/>
            <a:ext cx="18282831" cy="10286730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9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651" y="37404"/>
            <a:ext cx="14544882" cy="1028673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95507" rtl="0" eaLnBrk="1" latinLnBrk="0" hangingPunct="1">
              <a:defRPr sz="2800" b="1" kern="1200">
                <a:solidFill>
                  <a:srgbClr val="6AD1E2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00768-0305-451D-AA06-CD2D62CCE3D3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5617776"/>
            <a:ext cx="11937485" cy="2451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49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568588" y="5958742"/>
            <a:ext cx="4950038" cy="1884867"/>
          </a:xfrm>
          <a:prstGeom prst="rect">
            <a:avLst/>
          </a:prstGeom>
        </p:spPr>
        <p:txBody>
          <a:bodyPr vert="horz" lIns="124426" tIns="62213" rIns="124426" bIns="62213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2177" dirty="0"/>
              <a:t>tel.: +7 (</a:t>
            </a:r>
            <a:r>
              <a:rPr lang="ru-RU" sz="2177" dirty="0"/>
              <a:t>812</a:t>
            </a:r>
            <a:r>
              <a:rPr lang="pt-BR" sz="2177" dirty="0"/>
              <a:t>) </a:t>
            </a:r>
            <a:r>
              <a:rPr lang="ru-RU" sz="2177" dirty="0"/>
              <a:t>295</a:t>
            </a:r>
            <a:r>
              <a:rPr lang="pt-BR" sz="2177" dirty="0"/>
              <a:t>-</a:t>
            </a:r>
            <a:r>
              <a:rPr lang="ru-RU" sz="2177" dirty="0"/>
              <a:t>10</a:t>
            </a:r>
            <a:r>
              <a:rPr lang="pt-BR" sz="2177" dirty="0"/>
              <a:t>-</a:t>
            </a:r>
            <a:r>
              <a:rPr lang="ru-RU" sz="2177" dirty="0"/>
              <a:t>97</a:t>
            </a:r>
            <a:endParaRPr lang="en-US" sz="2177" dirty="0"/>
          </a:p>
          <a:p>
            <a:pPr marL="0" indent="0" algn="r">
              <a:buNone/>
            </a:pPr>
            <a:r>
              <a:rPr lang="en-US" sz="2177" dirty="0"/>
              <a:t>+7 (812) 295-87-62</a:t>
            </a:r>
            <a:endParaRPr lang="pt-BR" sz="2177" dirty="0"/>
          </a:p>
          <a:p>
            <a:pPr marL="0" indent="0" algn="r">
              <a:buNone/>
            </a:pPr>
            <a:r>
              <a:rPr lang="pt-BR" sz="2177" dirty="0"/>
              <a:t>Факс: +7 (</a:t>
            </a:r>
            <a:r>
              <a:rPr lang="ru-RU" sz="2177" dirty="0"/>
              <a:t>812</a:t>
            </a:r>
            <a:r>
              <a:rPr lang="pt-BR" sz="2177" dirty="0"/>
              <a:t>) </a:t>
            </a:r>
            <a:r>
              <a:rPr lang="ru-RU" sz="2177" dirty="0"/>
              <a:t>591</a:t>
            </a:r>
            <a:r>
              <a:rPr lang="pt-BR" sz="2177" dirty="0"/>
              <a:t>-</a:t>
            </a:r>
            <a:r>
              <a:rPr lang="ru-RU" sz="2177" dirty="0"/>
              <a:t>72</a:t>
            </a:r>
            <a:r>
              <a:rPr lang="pt-BR" sz="2177" dirty="0"/>
              <a:t>-</a:t>
            </a:r>
            <a:r>
              <a:rPr lang="ru-RU" sz="2177" dirty="0"/>
              <a:t>74</a:t>
            </a:r>
            <a:endParaRPr lang="pt-BR" sz="2177" dirty="0"/>
          </a:p>
          <a:p>
            <a:pPr marL="0" indent="0" algn="r">
              <a:buNone/>
            </a:pPr>
            <a:r>
              <a:rPr lang="pt-BR" sz="2177" dirty="0"/>
              <a:t>E-mail:</a:t>
            </a:r>
            <a:r>
              <a:rPr lang="en-US" sz="2177" dirty="0"/>
              <a:t> nii@nii-vektor.ru</a:t>
            </a:r>
            <a:endParaRPr lang="pt-BR" sz="2177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15011400" y="9313937"/>
            <a:ext cx="3426837" cy="685887"/>
            <a:chOff x="5985867" y="6863294"/>
            <a:chExt cx="2518368" cy="504056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6482089" y="6946045"/>
              <a:ext cx="2022146" cy="314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77" b="1" dirty="0">
                  <a:latin typeface="EuropeExt" pitchFamily="2" charset="0"/>
                </a:rPr>
                <a:t>НИИ «Вектор»</a:t>
              </a:r>
              <a:endParaRPr lang="ru-RU" sz="1429" b="1" dirty="0">
                <a:latin typeface="EuropeExt" pitchFamily="2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867" y="6863294"/>
              <a:ext cx="504056" cy="504056"/>
            </a:xfrm>
            <a:prstGeom prst="rect">
              <a:avLst/>
            </a:prstGeom>
          </p:spPr>
        </p:pic>
      </p:grpSp>
      <p:pic>
        <p:nvPicPr>
          <p:cNvPr id="15" name="Picture 16">
            <a:extLst>
              <a:ext uri="{FF2B5EF4-FFF2-40B4-BE49-F238E27FC236}">
                <a16:creationId xmlns:a16="http://schemas.microsoft.com/office/drawing/2014/main" id="{0B9E6BFF-7E93-4ECF-877D-A8C27CF1C5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5720" y="9393546"/>
            <a:ext cx="2115775" cy="562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DBB0EA-7CD8-4D6A-99DE-6BF765CF50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448" b="17637"/>
          <a:stretch>
            <a:fillRect/>
          </a:stretch>
        </p:blipFill>
        <p:spPr>
          <a:xfrm>
            <a:off x="591769" y="9368388"/>
            <a:ext cx="1912660" cy="61232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D4750238-9B8E-49A5-8B90-D0562FF16137}"/>
              </a:ext>
            </a:extLst>
          </p:cNvPr>
          <p:cNvSpPr txBox="1">
            <a:spLocks/>
          </p:cNvSpPr>
          <p:nvPr/>
        </p:nvSpPr>
        <p:spPr>
          <a:xfrm>
            <a:off x="1219200" y="6184469"/>
            <a:ext cx="4117595" cy="1385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2000" b="1" dirty="0"/>
              <a:t>АО НИИ «Вектор»</a:t>
            </a:r>
          </a:p>
          <a:p>
            <a:pPr marL="0" indent="0">
              <a:spcBef>
                <a:spcPts val="600"/>
              </a:spcBef>
              <a:buNone/>
            </a:pPr>
            <a:endParaRPr lang="ru-RU" sz="2000" b="1" dirty="0"/>
          </a:p>
          <a:p>
            <a:pPr marL="0" indent="0">
              <a:spcBef>
                <a:spcPts val="600"/>
              </a:spcBef>
              <a:buNone/>
            </a:pPr>
            <a:r>
              <a:rPr lang="ru-RU" sz="2000" dirty="0"/>
              <a:t>197376, г. Санкт-Петербург, ул. Академика Павлова, д.14а</a:t>
            </a:r>
          </a:p>
        </p:txBody>
      </p:sp>
    </p:spTree>
    <p:extLst>
      <p:ext uri="{BB962C8B-B14F-4D97-AF65-F5344CB8AC3E}">
        <p14:creationId xmlns:p14="http://schemas.microsoft.com/office/powerpoint/2010/main" val="332044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7720" t="7142" r="24270" b="11942"/>
          <a:stretch>
            <a:fillRect/>
          </a:stretch>
        </p:blipFill>
        <p:spPr>
          <a:xfrm>
            <a:off x="10742385" y="1256090"/>
            <a:ext cx="5263653" cy="734208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en-US" sz="1957" dirty="0">
                  <a:solidFill>
                    <a:srgbClr val="000000"/>
                  </a:solidFill>
                  <a:latin typeface="Gilroy 1 Bold"/>
                </a:rPr>
                <a:t>2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555963"/>
            <a:ext cx="640872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Gilroy 2 Bold"/>
              </a:rPr>
              <a:t>ПРОБЛЕМА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125241"/>
            <a:ext cx="640872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Gilroy 2 Bold"/>
              </a:rPr>
              <a:t>НАШЕ РЕШЕНИЕ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394371"/>
            <a:ext cx="8469295" cy="3333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Незаконное перемещение через государственную границу различных предметов с помощью БПЛА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Несанкционированное ведение фото/видео съемки и аудио записи закрытых объектов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Препятствование движению транспортных средств (авиационных, морских и наземных), а также</a:t>
            </a:r>
            <a:r>
              <a:rPr lang="ru-RU" sz="2400" dirty="0">
                <a:solidFill>
                  <a:srgbClr val="000000"/>
                </a:solidFill>
                <a:latin typeface="Gilroy 1 Bold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ilroy 1 Bold"/>
              </a:rPr>
              <a:t>провоцирование аварийных ситуаций</a:t>
            </a:r>
          </a:p>
          <a:p>
            <a:pPr marL="518160" lvl="1" indent="-259080">
              <a:lnSpc>
                <a:spcPts val="2879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Использование БПЛА при подготовке и совершении противоправных действий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192458"/>
            <a:ext cx="1007594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400" dirty="0">
                <a:solidFill>
                  <a:srgbClr val="000000"/>
                </a:solidFill>
                <a:latin typeface="Gilroy 1 Bold"/>
              </a:rPr>
              <a:t>Обнаружение, сопровождение, идентификация и </a:t>
            </a:r>
            <a:r>
              <a:rPr lang="en-US" sz="2400" dirty="0" err="1">
                <a:solidFill>
                  <a:srgbClr val="000000"/>
                </a:solidFill>
                <a:latin typeface="Gilroy 1 Bold"/>
              </a:rPr>
              <a:t>противодействи</a:t>
            </a:r>
            <a:r>
              <a:rPr lang="ru-RU" sz="2400" dirty="0">
                <a:solidFill>
                  <a:srgbClr val="000000"/>
                </a:solidFill>
                <a:latin typeface="Gilroy 1 Bold"/>
              </a:rPr>
              <a:t>е</a:t>
            </a:r>
            <a:r>
              <a:rPr lang="en-US" sz="2400" dirty="0">
                <a:solidFill>
                  <a:srgbClr val="000000"/>
                </a:solidFill>
                <a:latin typeface="Gilroy 1 Bold"/>
              </a:rPr>
              <a:t> беспилотным летательным аппаратам.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2674381"/>
            <a:ext cx="1074427" cy="10744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3962" y="2879643"/>
            <a:ext cx="663902" cy="66390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900" y="4327886"/>
            <a:ext cx="1074427" cy="107442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724" y="4562213"/>
            <a:ext cx="639831" cy="60464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675865" y="4327886"/>
            <a:ext cx="1074427" cy="10744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71182" y="4623208"/>
            <a:ext cx="683792" cy="48378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9651287" y="2674381"/>
            <a:ext cx="1074427" cy="107442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77855" y="2796169"/>
            <a:ext cx="821292" cy="747376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675865" y="5904222"/>
            <a:ext cx="1074427" cy="107442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36164" y="6164521"/>
            <a:ext cx="553829" cy="55382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047426" y="7452743"/>
            <a:ext cx="1074427" cy="107442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211730" y="7651146"/>
            <a:ext cx="745818" cy="677622"/>
            <a:chOff x="0" y="0"/>
            <a:chExt cx="994424" cy="903496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34729"/>
            <a:stretch>
              <a:fillRect/>
            </a:stretch>
          </p:blipFill>
          <p:spPr>
            <a:xfrm>
              <a:off x="0" y="370455"/>
              <a:ext cx="994424" cy="53304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0395" y="0"/>
              <a:ext cx="733635" cy="4640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47426" y="5904222"/>
            <a:ext cx="1074427" cy="107442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229667" y="6106817"/>
            <a:ext cx="709946" cy="669237"/>
            <a:chOff x="0" y="0"/>
            <a:chExt cx="946594" cy="89231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8575"/>
              <a:ext cx="381035" cy="863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6"/>
                </a:lnSpc>
              </a:pPr>
              <a:r>
                <a:rPr lang="en-US" sz="1730" dirty="0">
                  <a:solidFill>
                    <a:srgbClr val="000000"/>
                  </a:solidFill>
                  <a:latin typeface="Gilroy 3 Bold"/>
                </a:rPr>
                <a:t>A</a:t>
              </a:r>
            </a:p>
            <a:p>
              <a:pPr algn="ctr">
                <a:lnSpc>
                  <a:spcPts val="1626"/>
                </a:lnSpc>
              </a:pPr>
              <a:r>
                <a:rPr lang="en-US" sz="1730" dirty="0">
                  <a:solidFill>
                    <a:srgbClr val="000000"/>
                  </a:solidFill>
                  <a:latin typeface="Gilroy 3 Bold"/>
                </a:rPr>
                <a:t>B</a:t>
              </a:r>
            </a:p>
            <a:p>
              <a:pPr algn="ctr">
                <a:lnSpc>
                  <a:spcPts val="1626"/>
                </a:lnSpc>
              </a:pPr>
              <a:r>
                <a:rPr lang="en-US" sz="1730" dirty="0">
                  <a:solidFill>
                    <a:srgbClr val="000000"/>
                  </a:solidFill>
                  <a:latin typeface="Gilroy 3 Bold"/>
                </a:rPr>
                <a:t>C</a:t>
              </a:r>
            </a:p>
          </p:txBody>
        </p: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31470" y="160985"/>
              <a:ext cx="876109" cy="554139"/>
            </a:xfrm>
            <a:prstGeom prst="rect">
              <a:avLst/>
            </a:prstGeom>
          </p:spPr>
        </p:pic>
      </p:grpSp>
      <p:sp>
        <p:nvSpPr>
          <p:cNvPr id="29" name="TextBox 29"/>
          <p:cNvSpPr txBox="1"/>
          <p:nvPr/>
        </p:nvSpPr>
        <p:spPr>
          <a:xfrm>
            <a:off x="1126044" y="1499238"/>
            <a:ext cx="640872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Gilroy 2 Bold"/>
              </a:rPr>
              <a:t>РЕШАЕМЫЕ ЗАДАЧИ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07915" y="2781919"/>
            <a:ext cx="5014212" cy="91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Непрерывный мониторинг воздушного пространства на предмет движущихся БПЛА (и иных целей)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07915" y="4552688"/>
            <a:ext cx="5800929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Визуальное отображение на топографической карте объекта при обнаружении БПЛА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07915" y="6154996"/>
            <a:ext cx="4758529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Распознавание типа обнаруженной цели и выделение из них класса БПЛА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07915" y="7677545"/>
            <a:ext cx="4758529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Отображение маршрута полета БПЛА на топографической карте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417718" y="2870118"/>
            <a:ext cx="4758529" cy="6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Определение местоположения пульта управления БПЛА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17718" y="4401245"/>
            <a:ext cx="4758529" cy="91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Выдача целеуказания на внешние (сопрягаемые) системы поражения и подавления БПЛА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417718" y="6003553"/>
            <a:ext cx="4758529" cy="91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8"/>
              </a:lnSpc>
            </a:pPr>
            <a:r>
              <a:rPr lang="en-US" sz="2023" dirty="0">
                <a:solidFill>
                  <a:srgbClr val="000000"/>
                </a:solidFill>
                <a:latin typeface="Gilroy 1 Bold"/>
              </a:rPr>
              <a:t>Подавление сигналов управления и глобальной навигационной системы (ГНС)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40" name="TextBox 40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3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6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48980" y="2129397"/>
            <a:ext cx="2547251" cy="254725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680" r="-16680" b="-2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48979" y="1338010"/>
            <a:ext cx="1284128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Gilroy 2 Bold"/>
              </a:rPr>
              <a:t>КЛЮЧЕВЫЕ ОБЪЕКТЫ ЗАЩИТЫ ОТ БПЛА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325" y="4922526"/>
            <a:ext cx="180256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Стадионы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27284" y="4922526"/>
            <a:ext cx="200666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Аэропорты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48066" y="4922526"/>
            <a:ext cx="108818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Порты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91052" y="4667124"/>
            <a:ext cx="292515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Нефте-газовая инфраструктура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9271" y="8059650"/>
            <a:ext cx="190461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Химические производства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68043" y="8075301"/>
            <a:ext cx="29251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ГЭС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29584" y="8075301"/>
            <a:ext cx="2925152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АЭС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91052" y="8059650"/>
            <a:ext cx="2925152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Исправительно-трудовые колонии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22456" y="8075301"/>
            <a:ext cx="223118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Социальная инфраструктура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44920" y="4765364"/>
            <a:ext cx="198625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Нефте- и</a:t>
            </a:r>
          </a:p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газопроводы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818534" y="5403539"/>
            <a:ext cx="2547251" cy="254725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61" r="-25061" b="-2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48980" y="5403539"/>
            <a:ext cx="2547251" cy="254725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77750" r="-62" b="-20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456993" y="5403539"/>
            <a:ext cx="2547251" cy="254725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4991" r="-24991" b="-20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456993" y="2129397"/>
            <a:ext cx="2547251" cy="254725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015" r="-25015" b="-20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1280002" y="2129397"/>
            <a:ext cx="2547251" cy="2547251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0294" r="-58515" b="-20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4664424" y="2129397"/>
            <a:ext cx="2547251" cy="254725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25155" r="-25155" b="-20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1280002" y="5403539"/>
            <a:ext cx="2547251" cy="254725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4711" r="-24711" b="-20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7818534" y="2129397"/>
            <a:ext cx="2547251" cy="2547251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25486" r="-25486" b="-20"/>
              </a:stretch>
            </a:blip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4664424" y="5403539"/>
            <a:ext cx="2547251" cy="2547251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24991" r="-24991" b="-20"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4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12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2517565"/>
            <a:ext cx="970945" cy="958756"/>
            <a:chOff x="0" y="0"/>
            <a:chExt cx="1294594" cy="127834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94594" cy="1278341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16027" y="294944"/>
              <a:ext cx="703765" cy="61931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28700" y="3917457"/>
            <a:ext cx="970945" cy="970945"/>
            <a:chOff x="0" y="0"/>
            <a:chExt cx="1294594" cy="129459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628" y="320854"/>
              <a:ext cx="769337" cy="60777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28700" y="5155989"/>
            <a:ext cx="970945" cy="970945"/>
            <a:chOff x="0" y="0"/>
            <a:chExt cx="1294594" cy="129459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1672" y="270448"/>
              <a:ext cx="691250" cy="69125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131300" y="5159512"/>
            <a:ext cx="970945" cy="970945"/>
            <a:chOff x="0" y="0"/>
            <a:chExt cx="1294594" cy="129459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1793" y="231793"/>
              <a:ext cx="831007" cy="831007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28700" y="6475642"/>
            <a:ext cx="970945" cy="970945"/>
            <a:chOff x="0" y="0"/>
            <a:chExt cx="1294594" cy="12945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81350" y="287956"/>
              <a:ext cx="718681" cy="718681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9131300" y="3828457"/>
            <a:ext cx="970945" cy="970945"/>
            <a:chOff x="0" y="0"/>
            <a:chExt cx="1294594" cy="129459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31793" y="207211"/>
              <a:ext cx="831007" cy="805038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9131300" y="6479165"/>
            <a:ext cx="970945" cy="970945"/>
            <a:chOff x="0" y="0"/>
            <a:chExt cx="1294594" cy="1294594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76489" y="240224"/>
              <a:ext cx="501043" cy="766414"/>
            </a:xfrm>
            <a:prstGeom prst="rect">
              <a:avLst/>
            </a:prstGeom>
          </p:spPr>
        </p:pic>
      </p:grpSp>
      <p:grpSp>
        <p:nvGrpSpPr>
          <p:cNvPr id="32" name="Group 32"/>
          <p:cNvGrpSpPr/>
          <p:nvPr/>
        </p:nvGrpSpPr>
        <p:grpSpPr>
          <a:xfrm>
            <a:off x="9131300" y="2521088"/>
            <a:ext cx="970945" cy="970945"/>
            <a:chOff x="0" y="0"/>
            <a:chExt cx="1294594" cy="1294594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05985" y="204659"/>
              <a:ext cx="492492" cy="448168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34729"/>
            <a:stretch>
              <a:fillRect/>
            </a:stretch>
          </p:blipFill>
          <p:spPr>
            <a:xfrm>
              <a:off x="320568" y="620853"/>
              <a:ext cx="671334" cy="359855"/>
            </a:xfrm>
            <a:prstGeom prst="rect">
              <a:avLst/>
            </a:prstGeom>
          </p:spPr>
        </p:pic>
      </p:grpSp>
      <p:grpSp>
        <p:nvGrpSpPr>
          <p:cNvPr id="37" name="Group 37"/>
          <p:cNvGrpSpPr/>
          <p:nvPr/>
        </p:nvGrpSpPr>
        <p:grpSpPr>
          <a:xfrm>
            <a:off x="1028700" y="7780811"/>
            <a:ext cx="970945" cy="970945"/>
            <a:chOff x="0" y="0"/>
            <a:chExt cx="1294594" cy="1294594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1294594" cy="1294594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236097" y="243206"/>
              <a:ext cx="808181" cy="808181"/>
            </a:xfrm>
            <a:prstGeom prst="rect">
              <a:avLst/>
            </a:prstGeom>
          </p:spPr>
        </p:pic>
      </p:grpSp>
      <p:grpSp>
        <p:nvGrpSpPr>
          <p:cNvPr id="41" name="Group 41"/>
          <p:cNvGrpSpPr/>
          <p:nvPr/>
        </p:nvGrpSpPr>
        <p:grpSpPr>
          <a:xfrm>
            <a:off x="9131300" y="7794589"/>
            <a:ext cx="970945" cy="970945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97850" y="8065696"/>
            <a:ext cx="637844" cy="40822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058940" y="1397049"/>
            <a:ext cx="1089398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Gilroy 2 Bold"/>
              </a:rPr>
              <a:t>ПРЕИМУЩЕСТВА СИСТЕМЫ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39949" y="2517565"/>
            <a:ext cx="4531277" cy="109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Мобильность - комплекс реализован на базе переносимых кейс-контейнев и может быть установлен в любой локации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239949" y="4129215"/>
            <a:ext cx="3980294" cy="5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Время развертывания комплекса не более 30 минут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239949" y="5367748"/>
            <a:ext cx="4300220" cy="5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Работает в пассивном режиме, отсутствует активное излучение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250679" y="6550544"/>
            <a:ext cx="4086936" cy="82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Возможность комплексирования с средствами подавления и поражения.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350797" y="6554067"/>
            <a:ext cx="4300220" cy="82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Отсутствие воздействия EMI на инфраструктуру контролируемого объекта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350797" y="2697001"/>
            <a:ext cx="4531277" cy="5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Обнаружение и местоположение БПЛА и пульта дистанционного управления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350797" y="5333357"/>
            <a:ext cx="4300220" cy="5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Круглогодичная эксплуатация в любых погодных условиях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239949" y="7927927"/>
            <a:ext cx="3300866" cy="63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828" dirty="0">
                <a:solidFill>
                  <a:srgbClr val="000000"/>
                </a:solidFill>
                <a:latin typeface="Gilroy 1"/>
              </a:rPr>
              <a:t>Выборочное воздействие на дрон-нарушитель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350797" y="3975573"/>
            <a:ext cx="5028735" cy="63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"/>
              </a:lnSpc>
            </a:pPr>
            <a:r>
              <a:rPr lang="en-US" sz="1828" dirty="0">
                <a:solidFill>
                  <a:srgbClr val="000000"/>
                </a:solidFill>
                <a:latin typeface="Gilroy 1"/>
              </a:rPr>
              <a:t>Отображение маршрута БПЛА на топографической карте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350797" y="8006348"/>
            <a:ext cx="2913876" cy="54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828" dirty="0">
                <a:solidFill>
                  <a:srgbClr val="000000"/>
                </a:solidFill>
                <a:latin typeface="Gilroy 1 Bold"/>
              </a:rPr>
              <a:t>Размер сектора обзора - 360 градусов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58" name="TextBox 58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5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59" name="Picture 59"/>
          <p:cNvPicPr>
            <a:picLocks noChangeAspect="1"/>
          </p:cNvPicPr>
          <p:nvPr/>
        </p:nvPicPr>
        <p:blipFill>
          <a:blip r:embed="rId24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25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62300" y="2921000"/>
            <a:ext cx="3140658" cy="5475610"/>
            <a:chOff x="0" y="0"/>
            <a:chExt cx="4815094" cy="83949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5094" cy="8394919"/>
            </a:xfrm>
            <a:custGeom>
              <a:avLst/>
              <a:gdLst/>
              <a:ahLst/>
              <a:cxnLst/>
              <a:rect l="l" t="t" r="r" b="b"/>
              <a:pathLst>
                <a:path w="4815094" h="8394919">
                  <a:moveTo>
                    <a:pt x="4690633" y="8394919"/>
                  </a:moveTo>
                  <a:lnTo>
                    <a:pt x="124460" y="8394919"/>
                  </a:lnTo>
                  <a:cubicBezTo>
                    <a:pt x="55880" y="8394919"/>
                    <a:pt x="0" y="8339039"/>
                    <a:pt x="0" y="82704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90633" y="0"/>
                  </a:lnTo>
                  <a:cubicBezTo>
                    <a:pt x="4759214" y="0"/>
                    <a:pt x="4815094" y="55880"/>
                    <a:pt x="4815094" y="124460"/>
                  </a:cubicBezTo>
                  <a:lnTo>
                    <a:pt x="4815094" y="8270460"/>
                  </a:lnTo>
                  <a:cubicBezTo>
                    <a:pt x="4815094" y="8339039"/>
                    <a:pt x="4759214" y="8394919"/>
                    <a:pt x="4690633" y="8394919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7088" y="4263196"/>
            <a:ext cx="3117614" cy="204053"/>
            <a:chOff x="0" y="0"/>
            <a:chExt cx="4156818" cy="27207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532257" y="-9525"/>
              <a:ext cx="3624562" cy="2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Обнаружение БПЛА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088" y="4652581"/>
            <a:ext cx="3117614" cy="370664"/>
            <a:chOff x="0" y="0"/>
            <a:chExt cx="4156818" cy="49421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532257" y="-9525"/>
              <a:ext cx="3624562" cy="503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Определение местоположения БПЛА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7088" y="5097831"/>
            <a:ext cx="3117614" cy="204053"/>
            <a:chOff x="0" y="0"/>
            <a:chExt cx="4156818" cy="2720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32257" y="-9525"/>
              <a:ext cx="3624562" cy="2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Сопровождение (трекинг) БПЛА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16775" y="2996118"/>
            <a:ext cx="2831709" cy="552591"/>
            <a:chOff x="0" y="0"/>
            <a:chExt cx="4353615" cy="8495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53615" cy="849582"/>
            </a:xfrm>
            <a:custGeom>
              <a:avLst/>
              <a:gdLst/>
              <a:ahLst/>
              <a:cxnLst/>
              <a:rect l="l" t="t" r="r" b="b"/>
              <a:pathLst>
                <a:path w="4353615" h="849582">
                  <a:moveTo>
                    <a:pt x="4229155" y="849582"/>
                  </a:moveTo>
                  <a:lnTo>
                    <a:pt x="124460" y="849582"/>
                  </a:lnTo>
                  <a:cubicBezTo>
                    <a:pt x="55880" y="849582"/>
                    <a:pt x="0" y="793702"/>
                    <a:pt x="0" y="725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29155" y="0"/>
                  </a:lnTo>
                  <a:cubicBezTo>
                    <a:pt x="4297735" y="0"/>
                    <a:pt x="4353615" y="55880"/>
                    <a:pt x="4353615" y="124460"/>
                  </a:cubicBezTo>
                  <a:lnTo>
                    <a:pt x="4353615" y="725122"/>
                  </a:lnTo>
                  <a:cubicBezTo>
                    <a:pt x="4353615" y="793702"/>
                    <a:pt x="4297735" y="849582"/>
                    <a:pt x="4229155" y="84958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473846" y="3151312"/>
            <a:ext cx="263487" cy="46429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4973315" y="2934230"/>
            <a:ext cx="3043688" cy="5462379"/>
            <a:chOff x="0" y="0"/>
            <a:chExt cx="4018437" cy="721172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18437" cy="7211722"/>
            </a:xfrm>
            <a:custGeom>
              <a:avLst/>
              <a:gdLst/>
              <a:ahLst/>
              <a:cxnLst/>
              <a:rect l="l" t="t" r="r" b="b"/>
              <a:pathLst>
                <a:path w="4018437" h="7211722">
                  <a:moveTo>
                    <a:pt x="3893977" y="7211722"/>
                  </a:moveTo>
                  <a:lnTo>
                    <a:pt x="124460" y="7211722"/>
                  </a:lnTo>
                  <a:cubicBezTo>
                    <a:pt x="55880" y="7211722"/>
                    <a:pt x="0" y="7155842"/>
                    <a:pt x="0" y="70872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93977" y="0"/>
                  </a:lnTo>
                  <a:cubicBezTo>
                    <a:pt x="3962557" y="0"/>
                    <a:pt x="4018437" y="55880"/>
                    <a:pt x="4018437" y="124460"/>
                  </a:cubicBezTo>
                  <a:lnTo>
                    <a:pt x="4018437" y="7087262"/>
                  </a:lnTo>
                  <a:cubicBezTo>
                    <a:pt x="4018437" y="7155842"/>
                    <a:pt x="3962557" y="7211722"/>
                    <a:pt x="3893977" y="7211722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079305" y="3015847"/>
            <a:ext cx="2831709" cy="554821"/>
            <a:chOff x="0" y="0"/>
            <a:chExt cx="3691850" cy="7233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91850" cy="723350"/>
            </a:xfrm>
            <a:custGeom>
              <a:avLst/>
              <a:gdLst/>
              <a:ahLst/>
              <a:cxnLst/>
              <a:rect l="l" t="t" r="r" b="b"/>
              <a:pathLst>
                <a:path w="3691850" h="723350">
                  <a:moveTo>
                    <a:pt x="3567390" y="723350"/>
                  </a:moveTo>
                  <a:lnTo>
                    <a:pt x="124460" y="723350"/>
                  </a:lnTo>
                  <a:cubicBezTo>
                    <a:pt x="55880" y="723350"/>
                    <a:pt x="0" y="667470"/>
                    <a:pt x="0" y="5988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67390" y="0"/>
                  </a:lnTo>
                  <a:cubicBezTo>
                    <a:pt x="3635970" y="0"/>
                    <a:pt x="3691850" y="55880"/>
                    <a:pt x="3691850" y="124460"/>
                  </a:cubicBezTo>
                  <a:lnTo>
                    <a:pt x="3691850" y="598890"/>
                  </a:lnTo>
                  <a:cubicBezTo>
                    <a:pt x="3691850" y="667470"/>
                    <a:pt x="3635970" y="723350"/>
                    <a:pt x="3567390" y="7233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697235" y="2921000"/>
            <a:ext cx="3105318" cy="5509113"/>
            <a:chOff x="0" y="0"/>
            <a:chExt cx="4099805" cy="727342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099805" cy="7273422"/>
            </a:xfrm>
            <a:custGeom>
              <a:avLst/>
              <a:gdLst/>
              <a:ahLst/>
              <a:cxnLst/>
              <a:rect l="l" t="t" r="r" b="b"/>
              <a:pathLst>
                <a:path w="4099805" h="7273422">
                  <a:moveTo>
                    <a:pt x="3975345" y="7273422"/>
                  </a:moveTo>
                  <a:lnTo>
                    <a:pt x="124460" y="7273422"/>
                  </a:lnTo>
                  <a:cubicBezTo>
                    <a:pt x="55880" y="7273422"/>
                    <a:pt x="0" y="7217542"/>
                    <a:pt x="0" y="71489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5345" y="0"/>
                  </a:lnTo>
                  <a:cubicBezTo>
                    <a:pt x="4043925" y="0"/>
                    <a:pt x="4099805" y="55880"/>
                    <a:pt x="4099805" y="124460"/>
                  </a:cubicBezTo>
                  <a:lnTo>
                    <a:pt x="4099805" y="7148962"/>
                  </a:lnTo>
                  <a:cubicBezTo>
                    <a:pt x="4099805" y="7217542"/>
                    <a:pt x="4043925" y="7273422"/>
                    <a:pt x="3975345" y="7273422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268480" y="3151312"/>
            <a:ext cx="263487" cy="464295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5150867" y="4263196"/>
            <a:ext cx="3117614" cy="370664"/>
            <a:chOff x="0" y="0"/>
            <a:chExt cx="4156818" cy="49421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532257" y="-9525"/>
              <a:ext cx="3624562" cy="503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Пеленгование сигналов управления пульта оператора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150867" y="4766025"/>
            <a:ext cx="3117614" cy="370664"/>
            <a:chOff x="0" y="0"/>
            <a:chExt cx="4156818" cy="494219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532257" y="-9525"/>
              <a:ext cx="3624562" cy="503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Определение местоположения пульта оператора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793346" y="4365222"/>
            <a:ext cx="3117614" cy="370664"/>
            <a:chOff x="0" y="0"/>
            <a:chExt cx="4156818" cy="494219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9" name="TextBox 39"/>
            <p:cNvSpPr txBox="1"/>
            <p:nvPr/>
          </p:nvSpPr>
          <p:spPr>
            <a:xfrm>
              <a:off x="532257" y="-9525"/>
              <a:ext cx="3624562" cy="503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Подавление каналов управления инавигации БПЛА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793346" y="4932636"/>
            <a:ext cx="3117614" cy="370664"/>
            <a:chOff x="0" y="0"/>
            <a:chExt cx="4156818" cy="49421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19165"/>
              <a:ext cx="252905" cy="252905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532257" y="-9525"/>
              <a:ext cx="3624562" cy="503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01"/>
                </a:lnSpc>
              </a:pPr>
              <a:r>
                <a:rPr lang="en-US" sz="1250" dirty="0">
                  <a:solidFill>
                    <a:srgbClr val="000000"/>
                  </a:solidFill>
                  <a:latin typeface="Gilroy 1 Bold"/>
                </a:rPr>
                <a:t>Узконаправленная (секторная) генерация помехи</a:t>
              </a:r>
            </a:p>
          </p:txBody>
        </p:sp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4"/>
          <a:srcRect l="34545" t="25904" r="26310" b="9443"/>
          <a:stretch>
            <a:fillRect/>
          </a:stretch>
        </p:blipFill>
        <p:spPr>
          <a:xfrm>
            <a:off x="9178951" y="5199858"/>
            <a:ext cx="2931314" cy="310960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5"/>
          <a:srcRect t="12402" b="4172"/>
          <a:stretch>
            <a:fillRect/>
          </a:stretch>
        </p:blipFill>
        <p:spPr>
          <a:xfrm>
            <a:off x="4929545" y="5673632"/>
            <a:ext cx="1937620" cy="2424675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25953" y="5962943"/>
            <a:ext cx="1558807" cy="1039205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>
            <a:off x="1217088" y="3363955"/>
            <a:ext cx="2831709" cy="699501"/>
            <a:chOff x="0" y="0"/>
            <a:chExt cx="11207795" cy="27686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207795" cy="2768600"/>
            </a:xfrm>
            <a:custGeom>
              <a:avLst/>
              <a:gdLst/>
              <a:ahLst/>
              <a:cxnLst/>
              <a:rect l="l" t="t" r="r" b="b"/>
              <a:pathLst>
                <a:path w="11207795" h="2768600">
                  <a:moveTo>
                    <a:pt x="10991895" y="0"/>
                  </a:moveTo>
                  <a:lnTo>
                    <a:pt x="215900" y="0"/>
                  </a:lnTo>
                  <a:cubicBezTo>
                    <a:pt x="96520" y="0"/>
                    <a:pt x="0" y="96520"/>
                    <a:pt x="0" y="215900"/>
                  </a:cubicBezTo>
                  <a:lnTo>
                    <a:pt x="0" y="2552700"/>
                  </a:lnTo>
                  <a:cubicBezTo>
                    <a:pt x="0" y="2672080"/>
                    <a:pt x="96520" y="2768600"/>
                    <a:pt x="215900" y="2768600"/>
                  </a:cubicBezTo>
                  <a:lnTo>
                    <a:pt x="10991895" y="2768600"/>
                  </a:lnTo>
                  <a:cubicBezTo>
                    <a:pt x="11111275" y="2768600"/>
                    <a:pt x="11207795" y="2672080"/>
                    <a:pt x="11207795" y="2552700"/>
                  </a:cubicBezTo>
                  <a:lnTo>
                    <a:pt x="11207795" y="215900"/>
                  </a:lnTo>
                  <a:cubicBezTo>
                    <a:pt x="11207795" y="96520"/>
                    <a:pt x="11111275" y="0"/>
                    <a:pt x="10991895" y="0"/>
                  </a:cubicBezTo>
                  <a:close/>
                  <a:moveTo>
                    <a:pt x="11156995" y="1270000"/>
                  </a:moveTo>
                  <a:lnTo>
                    <a:pt x="11156995" y="2552700"/>
                  </a:lnTo>
                  <a:cubicBezTo>
                    <a:pt x="11156995" y="2644140"/>
                    <a:pt x="11083335" y="2717800"/>
                    <a:pt x="10991895" y="2717800"/>
                  </a:cubicBezTo>
                  <a:lnTo>
                    <a:pt x="215900" y="2717800"/>
                  </a:lnTo>
                  <a:cubicBezTo>
                    <a:pt x="124460" y="2717800"/>
                    <a:pt x="50800" y="2644140"/>
                    <a:pt x="50800" y="2552700"/>
                  </a:cubicBezTo>
                  <a:lnTo>
                    <a:pt x="50800" y="215900"/>
                  </a:lnTo>
                  <a:cubicBezTo>
                    <a:pt x="50800" y="124460"/>
                    <a:pt x="124460" y="50800"/>
                    <a:pt x="215900" y="50800"/>
                  </a:cubicBezTo>
                  <a:lnTo>
                    <a:pt x="10991895" y="50800"/>
                  </a:lnTo>
                  <a:cubicBezTo>
                    <a:pt x="11083335" y="50800"/>
                    <a:pt x="11156995" y="124460"/>
                    <a:pt x="11156995" y="215900"/>
                  </a:cubicBezTo>
                  <a:lnTo>
                    <a:pt x="11156995" y="127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5079305" y="3338926"/>
            <a:ext cx="2831709" cy="699501"/>
            <a:chOff x="0" y="0"/>
            <a:chExt cx="11207795" cy="27686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207795" cy="2768600"/>
            </a:xfrm>
            <a:custGeom>
              <a:avLst/>
              <a:gdLst/>
              <a:ahLst/>
              <a:cxnLst/>
              <a:rect l="l" t="t" r="r" b="b"/>
              <a:pathLst>
                <a:path w="11207795" h="2768600">
                  <a:moveTo>
                    <a:pt x="10991895" y="0"/>
                  </a:moveTo>
                  <a:lnTo>
                    <a:pt x="215900" y="0"/>
                  </a:lnTo>
                  <a:cubicBezTo>
                    <a:pt x="96520" y="0"/>
                    <a:pt x="0" y="96520"/>
                    <a:pt x="0" y="215900"/>
                  </a:cubicBezTo>
                  <a:lnTo>
                    <a:pt x="0" y="2552700"/>
                  </a:lnTo>
                  <a:cubicBezTo>
                    <a:pt x="0" y="2672080"/>
                    <a:pt x="96520" y="2768600"/>
                    <a:pt x="215900" y="2768600"/>
                  </a:cubicBezTo>
                  <a:lnTo>
                    <a:pt x="10991895" y="2768600"/>
                  </a:lnTo>
                  <a:cubicBezTo>
                    <a:pt x="11111275" y="2768600"/>
                    <a:pt x="11207795" y="2672080"/>
                    <a:pt x="11207795" y="2552700"/>
                  </a:cubicBezTo>
                  <a:lnTo>
                    <a:pt x="11207795" y="215900"/>
                  </a:lnTo>
                  <a:cubicBezTo>
                    <a:pt x="11207795" y="96520"/>
                    <a:pt x="11111275" y="0"/>
                    <a:pt x="10991895" y="0"/>
                  </a:cubicBezTo>
                  <a:close/>
                  <a:moveTo>
                    <a:pt x="11156995" y="1270000"/>
                  </a:moveTo>
                  <a:lnTo>
                    <a:pt x="11156995" y="2552700"/>
                  </a:lnTo>
                  <a:cubicBezTo>
                    <a:pt x="11156995" y="2644140"/>
                    <a:pt x="11083335" y="2717800"/>
                    <a:pt x="10991895" y="2717800"/>
                  </a:cubicBezTo>
                  <a:lnTo>
                    <a:pt x="215900" y="2717800"/>
                  </a:lnTo>
                  <a:cubicBezTo>
                    <a:pt x="124460" y="2717800"/>
                    <a:pt x="50800" y="2644140"/>
                    <a:pt x="50800" y="2552700"/>
                  </a:cubicBezTo>
                  <a:lnTo>
                    <a:pt x="50800" y="215900"/>
                  </a:lnTo>
                  <a:cubicBezTo>
                    <a:pt x="50800" y="124460"/>
                    <a:pt x="124460" y="50800"/>
                    <a:pt x="215900" y="50800"/>
                  </a:cubicBezTo>
                  <a:lnTo>
                    <a:pt x="10991895" y="50800"/>
                  </a:lnTo>
                  <a:cubicBezTo>
                    <a:pt x="11083335" y="50800"/>
                    <a:pt x="11156995" y="124460"/>
                    <a:pt x="11156995" y="215900"/>
                  </a:cubicBezTo>
                  <a:lnTo>
                    <a:pt x="11156995" y="127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8847083" y="3338926"/>
            <a:ext cx="2831709" cy="699501"/>
            <a:chOff x="0" y="0"/>
            <a:chExt cx="11207795" cy="27686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1207795" cy="2768600"/>
            </a:xfrm>
            <a:custGeom>
              <a:avLst/>
              <a:gdLst/>
              <a:ahLst/>
              <a:cxnLst/>
              <a:rect l="l" t="t" r="r" b="b"/>
              <a:pathLst>
                <a:path w="11207795" h="2768600">
                  <a:moveTo>
                    <a:pt x="10991895" y="0"/>
                  </a:moveTo>
                  <a:lnTo>
                    <a:pt x="215900" y="0"/>
                  </a:lnTo>
                  <a:cubicBezTo>
                    <a:pt x="96520" y="0"/>
                    <a:pt x="0" y="96520"/>
                    <a:pt x="0" y="215900"/>
                  </a:cubicBezTo>
                  <a:lnTo>
                    <a:pt x="0" y="2552700"/>
                  </a:lnTo>
                  <a:cubicBezTo>
                    <a:pt x="0" y="2672080"/>
                    <a:pt x="96520" y="2768600"/>
                    <a:pt x="215900" y="2768600"/>
                  </a:cubicBezTo>
                  <a:lnTo>
                    <a:pt x="10991895" y="2768600"/>
                  </a:lnTo>
                  <a:cubicBezTo>
                    <a:pt x="11111275" y="2768600"/>
                    <a:pt x="11207795" y="2672080"/>
                    <a:pt x="11207795" y="2552700"/>
                  </a:cubicBezTo>
                  <a:lnTo>
                    <a:pt x="11207795" y="215900"/>
                  </a:lnTo>
                  <a:cubicBezTo>
                    <a:pt x="11207795" y="96520"/>
                    <a:pt x="11111275" y="0"/>
                    <a:pt x="10991895" y="0"/>
                  </a:cubicBezTo>
                  <a:close/>
                  <a:moveTo>
                    <a:pt x="11156995" y="1270000"/>
                  </a:moveTo>
                  <a:lnTo>
                    <a:pt x="11156995" y="2552700"/>
                  </a:lnTo>
                  <a:cubicBezTo>
                    <a:pt x="11156995" y="2644140"/>
                    <a:pt x="11083335" y="2717800"/>
                    <a:pt x="10991895" y="2717800"/>
                  </a:cubicBezTo>
                  <a:lnTo>
                    <a:pt x="215900" y="2717800"/>
                  </a:lnTo>
                  <a:cubicBezTo>
                    <a:pt x="124460" y="2717800"/>
                    <a:pt x="50800" y="2644140"/>
                    <a:pt x="50800" y="2552700"/>
                  </a:cubicBezTo>
                  <a:lnTo>
                    <a:pt x="50800" y="215900"/>
                  </a:lnTo>
                  <a:cubicBezTo>
                    <a:pt x="50800" y="124460"/>
                    <a:pt x="124460" y="50800"/>
                    <a:pt x="215900" y="50800"/>
                  </a:cubicBezTo>
                  <a:lnTo>
                    <a:pt x="10991895" y="50800"/>
                  </a:lnTo>
                  <a:cubicBezTo>
                    <a:pt x="11083335" y="50800"/>
                    <a:pt x="11156995" y="124460"/>
                    <a:pt x="11156995" y="215900"/>
                  </a:cubicBezTo>
                  <a:lnTo>
                    <a:pt x="11156995" y="127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8834039" y="2996118"/>
            <a:ext cx="2857796" cy="574549"/>
            <a:chOff x="0" y="0"/>
            <a:chExt cx="3725861" cy="74907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725861" cy="749070"/>
            </a:xfrm>
            <a:custGeom>
              <a:avLst/>
              <a:gdLst/>
              <a:ahLst/>
              <a:cxnLst/>
              <a:rect l="l" t="t" r="r" b="b"/>
              <a:pathLst>
                <a:path w="3725861" h="749070">
                  <a:moveTo>
                    <a:pt x="3601401" y="749070"/>
                  </a:moveTo>
                  <a:lnTo>
                    <a:pt x="124460" y="749070"/>
                  </a:lnTo>
                  <a:cubicBezTo>
                    <a:pt x="55880" y="749070"/>
                    <a:pt x="0" y="693190"/>
                    <a:pt x="0" y="6246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01401" y="0"/>
                  </a:lnTo>
                  <a:cubicBezTo>
                    <a:pt x="3669981" y="0"/>
                    <a:pt x="3725861" y="55880"/>
                    <a:pt x="3725861" y="124460"/>
                  </a:cubicBezTo>
                  <a:lnTo>
                    <a:pt x="3725861" y="624610"/>
                  </a:lnTo>
                  <a:cubicBezTo>
                    <a:pt x="3725861" y="693190"/>
                    <a:pt x="3669981" y="749070"/>
                    <a:pt x="3601401" y="74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95969" y="6145286"/>
            <a:ext cx="1915044" cy="127669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8"/>
          <a:srcRect l="7502" r="7502"/>
          <a:stretch>
            <a:fillRect/>
          </a:stretch>
        </p:blipFill>
        <p:spPr>
          <a:xfrm>
            <a:off x="2775895" y="7161639"/>
            <a:ext cx="1169325" cy="917169"/>
          </a:xfrm>
          <a:prstGeom prst="rect">
            <a:avLst/>
          </a:prstGeom>
        </p:spPr>
      </p:pic>
      <p:grpSp>
        <p:nvGrpSpPr>
          <p:cNvPr id="58" name="Group 58"/>
          <p:cNvGrpSpPr/>
          <p:nvPr/>
        </p:nvGrpSpPr>
        <p:grpSpPr>
          <a:xfrm>
            <a:off x="12405176" y="2910863"/>
            <a:ext cx="3105318" cy="4511119"/>
            <a:chOff x="0" y="0"/>
            <a:chExt cx="4099805" cy="5955817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099805" cy="5955817"/>
            </a:xfrm>
            <a:custGeom>
              <a:avLst/>
              <a:gdLst/>
              <a:ahLst/>
              <a:cxnLst/>
              <a:rect l="l" t="t" r="r" b="b"/>
              <a:pathLst>
                <a:path w="4099805" h="5955817">
                  <a:moveTo>
                    <a:pt x="3975345" y="5955817"/>
                  </a:moveTo>
                  <a:lnTo>
                    <a:pt x="124460" y="5955817"/>
                  </a:lnTo>
                  <a:cubicBezTo>
                    <a:pt x="55880" y="5955817"/>
                    <a:pt x="0" y="5899937"/>
                    <a:pt x="0" y="58313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5345" y="0"/>
                  </a:lnTo>
                  <a:cubicBezTo>
                    <a:pt x="4043925" y="0"/>
                    <a:pt x="4099805" y="55880"/>
                    <a:pt x="4099805" y="124460"/>
                  </a:cubicBezTo>
                  <a:lnTo>
                    <a:pt x="4099805" y="5831357"/>
                  </a:lnTo>
                  <a:cubicBezTo>
                    <a:pt x="4099805" y="5899937"/>
                    <a:pt x="4043925" y="5955817"/>
                    <a:pt x="3975345" y="5955817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976422" y="3141175"/>
            <a:ext cx="263487" cy="464295"/>
          </a:xfrm>
          <a:prstGeom prst="rect">
            <a:avLst/>
          </a:prstGeom>
        </p:spPr>
      </p:pic>
      <p:grpSp>
        <p:nvGrpSpPr>
          <p:cNvPr id="61" name="Group 61"/>
          <p:cNvGrpSpPr/>
          <p:nvPr/>
        </p:nvGrpSpPr>
        <p:grpSpPr>
          <a:xfrm>
            <a:off x="12521611" y="2996118"/>
            <a:ext cx="2857796" cy="1267077"/>
            <a:chOff x="0" y="0"/>
            <a:chExt cx="3725861" cy="1651956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725861" cy="1651956"/>
            </a:xfrm>
            <a:custGeom>
              <a:avLst/>
              <a:gdLst/>
              <a:ahLst/>
              <a:cxnLst/>
              <a:rect l="l" t="t" r="r" b="b"/>
              <a:pathLst>
                <a:path w="3725861" h="1651956">
                  <a:moveTo>
                    <a:pt x="3601401" y="1651956"/>
                  </a:moveTo>
                  <a:lnTo>
                    <a:pt x="124460" y="1651956"/>
                  </a:lnTo>
                  <a:cubicBezTo>
                    <a:pt x="55880" y="1651956"/>
                    <a:pt x="0" y="1596076"/>
                    <a:pt x="0" y="15274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01401" y="0"/>
                  </a:lnTo>
                  <a:cubicBezTo>
                    <a:pt x="3669981" y="0"/>
                    <a:pt x="3725861" y="55880"/>
                    <a:pt x="3725861" y="124460"/>
                  </a:cubicBezTo>
                  <a:lnTo>
                    <a:pt x="3725861" y="1527496"/>
                  </a:lnTo>
                  <a:cubicBezTo>
                    <a:pt x="3725861" y="1596076"/>
                    <a:pt x="3669981" y="1651956"/>
                    <a:pt x="3601401" y="16519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3" name="TextBox 63"/>
          <p:cNvSpPr txBox="1"/>
          <p:nvPr/>
        </p:nvSpPr>
        <p:spPr>
          <a:xfrm>
            <a:off x="1416632" y="3153675"/>
            <a:ext cx="2418642" cy="227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1459" dirty="0">
                <a:solidFill>
                  <a:srgbClr val="000000"/>
                </a:solidFill>
                <a:latin typeface="Gilroy 2 Bold"/>
              </a:rPr>
              <a:t>ОБНАРУЖЕНИЕ БПЛА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151290" y="3065306"/>
            <a:ext cx="2514567" cy="446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1459" dirty="0">
                <a:solidFill>
                  <a:srgbClr val="000000"/>
                </a:solidFill>
                <a:latin typeface="Gilroy 2 Bold"/>
              </a:rPr>
              <a:t>ОБНАРУЖЕНИЕ КАНАЛА УПРАВЛЕНИЯ БПЛА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5387753" y="3624834"/>
            <a:ext cx="2214812" cy="36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"/>
              </a:lnSpc>
            </a:pPr>
            <a:r>
              <a:rPr lang="en-US" sz="1219" dirty="0">
                <a:solidFill>
                  <a:srgbClr val="000000"/>
                </a:solidFill>
                <a:latin typeface="Gilroy 2 Bold"/>
              </a:rPr>
              <a:t>РАДИОЭЛЕКТРОННЫЙ МОНИТОРИНГ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423308" y="3704181"/>
            <a:ext cx="2418642" cy="19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"/>
              </a:lnSpc>
            </a:pPr>
            <a:r>
              <a:rPr lang="en-US" sz="1250" dirty="0">
                <a:solidFill>
                  <a:srgbClr val="000000"/>
                </a:solidFill>
                <a:latin typeface="Gilroy 2 Bold"/>
              </a:rPr>
              <a:t>ПАССИВНАЯ РАДИОЛОКАЦИЯ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62300" y="1534997"/>
            <a:ext cx="14448195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КОМПЛЕКС ПОЛУАКТИВНОЙ ЛОКАЦИИ И РАДИОМОНИТОРИНГА «ЗАЩИТА» С ФУНКЦИЕЙ ПРОТИВОДЕЙСТВИЯ БПЛА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8870503" y="3044462"/>
            <a:ext cx="2784870" cy="44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1459" dirty="0">
                <a:solidFill>
                  <a:srgbClr val="000000"/>
                </a:solidFill>
                <a:latin typeface="Gilroy 2 Bold"/>
              </a:rPr>
              <a:t>ПОДАВЛЕНИЕ КАНАЛОВ  СВЯЗИ И НАВИГАЦИИ БПЛА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178951" y="3706376"/>
            <a:ext cx="2214812" cy="18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"/>
              </a:lnSpc>
            </a:pPr>
            <a:r>
              <a:rPr lang="en-US" sz="1219" dirty="0">
                <a:solidFill>
                  <a:srgbClr val="000000"/>
                </a:solidFill>
                <a:latin typeface="Gilroy 2 Bold"/>
              </a:rPr>
              <a:t>СЕРП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738326" y="3163200"/>
            <a:ext cx="2505846" cy="90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"/>
              </a:lnSpc>
            </a:pPr>
            <a:r>
              <a:rPr lang="en-US" sz="1219" dirty="0">
                <a:solidFill>
                  <a:srgbClr val="000000"/>
                </a:solidFill>
                <a:latin typeface="Gilroy 2 Bold"/>
              </a:rPr>
              <a:t>ВОЗМОЖНОСТЬ НАРАЩИВАНИЯ КОМПЛЕКСА ЗА СЧЕТ СОПРЯЖЕНИЯ С ИНЫМИ СРЕДСТВАМИ ПОДАВЛЕНИЯ И ОБЕЗВРЕЖИВАНИЯ БПЛА</a:t>
            </a:r>
          </a:p>
        </p:txBody>
      </p:sp>
      <p:pic>
        <p:nvPicPr>
          <p:cNvPr id="71" name="Picture 7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705503" y="4607117"/>
            <a:ext cx="2490013" cy="2490013"/>
          </a:xfrm>
          <a:prstGeom prst="rect">
            <a:avLst/>
          </a:prstGeom>
        </p:spPr>
      </p:pic>
      <p:grpSp>
        <p:nvGrpSpPr>
          <p:cNvPr id="72" name="Group 72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75" name="TextBox 75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6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76" name="Picture 76"/>
          <p:cNvPicPr>
            <a:picLocks noChangeAspect="1"/>
          </p:cNvPicPr>
          <p:nvPr/>
        </p:nvPicPr>
        <p:blipFill>
          <a:blip r:embed="rId10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11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  <p:pic>
        <p:nvPicPr>
          <p:cNvPr id="80" name="Picture 16">
            <a:extLst>
              <a:ext uri="{FF2B5EF4-FFF2-40B4-BE49-F238E27FC236}">
                <a16:creationId xmlns:a16="http://schemas.microsoft.com/office/drawing/2014/main" id="{A183B4F6-38EF-D442-8AC4-1A5A7626F1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573" t="9198" r="5263"/>
          <a:stretch/>
        </p:blipFill>
        <p:spPr>
          <a:xfrm>
            <a:off x="1159650" y="5500455"/>
            <a:ext cx="1863113" cy="29587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103" r="15277"/>
          <a:stretch>
            <a:fillRect/>
          </a:stretch>
        </p:blipFill>
        <p:spPr>
          <a:xfrm>
            <a:off x="1028700" y="2268399"/>
            <a:ext cx="2581030" cy="5534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/>
          <a:srcRect l="40109" t="9198" r="35707"/>
          <a:stretch/>
        </p:blipFill>
        <p:spPr>
          <a:xfrm>
            <a:off x="6429094" y="5261293"/>
            <a:ext cx="1400935" cy="2958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112" b="20430"/>
          <a:stretch>
            <a:fillRect/>
          </a:stretch>
        </p:blipFill>
        <p:spPr>
          <a:xfrm rot="1228990">
            <a:off x="4519848" y="2342756"/>
            <a:ext cx="2302925" cy="2480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112" b="20430"/>
          <a:stretch>
            <a:fillRect/>
          </a:stretch>
        </p:blipFill>
        <p:spPr>
          <a:xfrm rot="1766135">
            <a:off x="2870255" y="3653802"/>
            <a:ext cx="2254118" cy="24274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7283201" y="8235513"/>
            <a:ext cx="229277" cy="4168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95856" y="8002079"/>
            <a:ext cx="166833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Приём и обработка сигналов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9657982" y="8235513"/>
            <a:ext cx="229277" cy="4168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50374" y="7803170"/>
            <a:ext cx="229277" cy="4168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 l="20849" r="11620"/>
          <a:stretch>
            <a:fillRect/>
          </a:stretch>
        </p:blipFill>
        <p:spPr>
          <a:xfrm>
            <a:off x="9632963" y="6072438"/>
            <a:ext cx="1863113" cy="1839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4"/>
          <a:srcRect l="62573" t="9198" r="5263"/>
          <a:stretch/>
        </p:blipFill>
        <p:spPr>
          <a:xfrm>
            <a:off x="4555071" y="5261293"/>
            <a:ext cx="1863113" cy="295874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566339" y="8140651"/>
            <a:ext cx="250337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Определение местоположения БПЛА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112" b="20430"/>
          <a:stretch>
            <a:fillRect/>
          </a:stretch>
        </p:blipFill>
        <p:spPr>
          <a:xfrm rot="8483779">
            <a:off x="7454553" y="4046254"/>
            <a:ext cx="1193941" cy="12857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188813" y="4616684"/>
            <a:ext cx="1428268" cy="142826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3112945" y="6982563"/>
            <a:ext cx="3648266" cy="586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4"/>
              </a:lnSpc>
            </a:pPr>
            <a:r>
              <a:rPr lang="en-US" sz="1928" dirty="0">
                <a:solidFill>
                  <a:srgbClr val="000000"/>
                </a:solidFill>
                <a:latin typeface="Gilroy 1 Bold"/>
              </a:rPr>
              <a:t>Подавление каналов управления и навигации БПЛА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9100" y="1475296"/>
            <a:ext cx="1444819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ПРИНЦИП ДЕЙСТВИЯ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15319" y="3573241"/>
            <a:ext cx="264398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СЕРП и иные средства подавления и обезвреживания БПЛА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989101" y="6691917"/>
            <a:ext cx="87513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000000"/>
                </a:solidFill>
                <a:latin typeface="Gilroy 1 Bold"/>
              </a:rPr>
              <a:t>Прямой сигнал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23869" y="2477411"/>
            <a:ext cx="114689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000000"/>
                </a:solidFill>
                <a:latin typeface="Gilroy 1 Bold"/>
              </a:rPr>
              <a:t>Сигнал подсвета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29010" y="4616684"/>
            <a:ext cx="118055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000000"/>
                </a:solidFill>
                <a:latin typeface="Gilroy 1 Bold"/>
              </a:rPr>
              <a:t>Отраженный сигнал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78241" y="8247564"/>
            <a:ext cx="208194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000000"/>
                </a:solidFill>
                <a:latin typeface="Gilroy 1 Bold"/>
              </a:rPr>
              <a:t>Телецентр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409562" y="8161764"/>
            <a:ext cx="175209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000000"/>
                </a:solidFill>
                <a:latin typeface="Gilroy 1 Bold"/>
              </a:rPr>
              <a:t>Отображение на карте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12945" y="8404727"/>
            <a:ext cx="3504137" cy="29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4"/>
              </a:lnSpc>
            </a:pPr>
            <a:r>
              <a:rPr lang="en-US" sz="1928" dirty="0">
                <a:solidFill>
                  <a:srgbClr val="000000"/>
                </a:solidFill>
                <a:latin typeface="Gilroy 1 Bold"/>
              </a:rPr>
              <a:t>Секторная генерация помехи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7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F17CBB-7122-D24B-BAED-48D86214ABD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2402" b="4172"/>
          <a:stretch>
            <a:fillRect/>
          </a:stretch>
        </p:blipFill>
        <p:spPr>
          <a:xfrm>
            <a:off x="7565662" y="5158337"/>
            <a:ext cx="2178751" cy="27264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299928" y="3073265"/>
            <a:ext cx="8959372" cy="200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0"/>
              </a:lnSpc>
            </a:pPr>
            <a:r>
              <a:rPr lang="en-US" sz="2650" dirty="0">
                <a:solidFill>
                  <a:srgbClr val="000000"/>
                </a:solidFill>
                <a:latin typeface="Gilroy 1 Bold"/>
              </a:rPr>
              <a:t>Средства полуактивной радиолокации предназначены для определения местоположения движущихся и радиомолчащих целей. Принцип работы заключается в обнаружении, и обработке отраженных от цели сигналов цифрового телевидения.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870" y="1565364"/>
            <a:ext cx="1329741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ПАРЛС (ПОЛУАКТИВНАЯ РАДИОЛОКАЦИОННАЯ СТАНЦИЯ) СОСТАВ И НАЗНАЧЕНИЕ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99928" y="5647371"/>
            <a:ext cx="8235318" cy="302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Состав: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1.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Антенно-фидерная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система полуактивной радиолокации. 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2.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Радиоприемное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устройство полуактивной радиолокации. 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3.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Устройство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обработки и отображения.   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56C5D8"/>
                </a:solidFill>
                <a:latin typeface="Gilroy 1"/>
              </a:rPr>
              <a:t>4.</a:t>
            </a:r>
            <a:r>
              <a:rPr lang="ru-RU" sz="2400" dirty="0">
                <a:solidFill>
                  <a:srgbClr val="56C5D8"/>
                </a:solidFill>
                <a:latin typeface="Gilroy 1"/>
              </a:rPr>
              <a:t> </a:t>
            </a:r>
            <a:r>
              <a:rPr lang="en-US" sz="2400" dirty="0" err="1">
                <a:solidFill>
                  <a:srgbClr val="56C5D8"/>
                </a:solidFill>
                <a:latin typeface="Gilroy 1"/>
              </a:rPr>
              <a:t>Комплект</a:t>
            </a:r>
            <a:r>
              <a:rPr lang="en-US" sz="2400" dirty="0">
                <a:solidFill>
                  <a:srgbClr val="56C5D8"/>
                </a:solidFill>
                <a:latin typeface="Gilroy 1"/>
              </a:rPr>
              <a:t> аппаратуры связи.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20849" r="11620"/>
          <a:stretch>
            <a:fillRect/>
          </a:stretch>
        </p:blipFill>
        <p:spPr>
          <a:xfrm>
            <a:off x="5512925" y="4643369"/>
            <a:ext cx="2022567" cy="199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225" y="6640084"/>
            <a:ext cx="3122328" cy="20815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55831" y="3271926"/>
            <a:ext cx="2279661" cy="13991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8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7231E2C0-209F-8E48-A72A-F46A44E4FE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73" t="9198" r="5263"/>
          <a:stretch/>
        </p:blipFill>
        <p:spPr>
          <a:xfrm>
            <a:off x="830463" y="2836333"/>
            <a:ext cx="4236681" cy="67281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5263" y="0"/>
            <a:ext cx="450526" cy="10287000"/>
            <a:chOff x="0" y="0"/>
            <a:chExt cx="152400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400" cy="3479800"/>
            </a:xfrm>
            <a:custGeom>
              <a:avLst/>
              <a:gdLst/>
              <a:ahLst/>
              <a:cxnLst/>
              <a:rect l="l" t="t" r="r" b="b"/>
              <a:pathLst>
                <a:path w="152400" h="3479800">
                  <a:moveTo>
                    <a:pt x="0" y="0"/>
                  </a:moveTo>
                  <a:lnTo>
                    <a:pt x="152400" y="0"/>
                  </a:lnTo>
                  <a:lnTo>
                    <a:pt x="1524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652260"/>
            <a:ext cx="14448195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ilroy 2 Bold"/>
              </a:rPr>
              <a:t>ПАРЛС (ПОЛУАКТИВНАЯ РАДИОЛОКАЦИОННАЯ СТАНЦИЯ). ТЕХНИЧЕСКИЕ ХАРАКТЕРИСТИКИ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71058" y="3208633"/>
            <a:ext cx="14077282" cy="493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Размер сектора обзора по углу места, градусов 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не менее 60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5CE1E6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Максимальное количество одновременно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сопровождаемых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целей</a:t>
            </a:r>
            <a:r>
              <a:rPr lang="ru-RU" sz="2100" dirty="0">
                <a:solidFill>
                  <a:srgbClr val="000000"/>
                </a:solidFill>
                <a:latin typeface="Gilroy 1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Gilroy 1"/>
              </a:rPr>
              <a:t>шт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не менее 50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5CE1E6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Рабочие частоты полуактивной радиолокации, МГц 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470 – 790</a:t>
            </a:r>
            <a:endParaRPr lang="ru-RU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Полоса приёмных каналов для полуактивной радиолокации,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МГц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ru-RU" sz="2100" dirty="0">
                <a:solidFill>
                  <a:srgbClr val="56C5D8"/>
                </a:solidFill>
                <a:latin typeface="Gilroy 1"/>
              </a:rPr>
              <a:t>н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е </a:t>
            </a:r>
            <a:r>
              <a:rPr lang="en-US" sz="2100" dirty="0" err="1">
                <a:solidFill>
                  <a:srgbClr val="56C5D8"/>
                </a:solidFill>
                <a:latin typeface="Gilroy 1"/>
              </a:rPr>
              <a:t>менее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 8</a:t>
            </a:r>
            <a:endParaRPr lang="ru-RU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Чувствительность приёмных каналов для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полуактивной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радиолокации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, </a:t>
            </a:r>
            <a:r>
              <a:rPr lang="ru-RU" sz="2100" dirty="0">
                <a:solidFill>
                  <a:srgbClr val="56C5D8"/>
                </a:solidFill>
                <a:latin typeface="Gilroy 1"/>
              </a:rPr>
              <a:t>н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е более -95 дБ/мВт в полосе 7,8 МГц</a:t>
            </a:r>
          </a:p>
          <a:p>
            <a:pPr>
              <a:lnSpc>
                <a:spcPts val="3437"/>
              </a:lnSpc>
            </a:pPr>
            <a:endParaRPr lang="en-US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Количество приёмных каналов  для полуактивной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радиолокации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комплекса</a:t>
            </a:r>
            <a:r>
              <a:rPr lang="ru-RU" sz="2100" dirty="0">
                <a:solidFill>
                  <a:srgbClr val="000000"/>
                </a:solidFill>
                <a:latin typeface="Gilroy 1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Gilroy 1"/>
              </a:rPr>
              <a:t>шт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ru-RU" sz="2100" dirty="0">
                <a:solidFill>
                  <a:srgbClr val="56C5D8"/>
                </a:solidFill>
                <a:latin typeface="Gilroy 1"/>
              </a:rPr>
              <a:t>н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е менее 24 </a:t>
            </a:r>
          </a:p>
          <a:p>
            <a:pPr>
              <a:lnSpc>
                <a:spcPts val="3437"/>
              </a:lnSpc>
            </a:pPr>
            <a:endParaRPr lang="en-US" sz="2100" dirty="0">
              <a:solidFill>
                <a:srgbClr val="56C5D8"/>
              </a:solidFill>
              <a:latin typeface="Gilroy 1"/>
            </a:endParaRP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0000"/>
                </a:solidFill>
                <a:latin typeface="Gilroy 1"/>
              </a:rPr>
              <a:t>Количество антенных элементов в антенне для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полуактивной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Gilroy 1"/>
              </a:rPr>
              <a:t>радиолокации</a:t>
            </a:r>
            <a:r>
              <a:rPr lang="ru-RU" sz="2100" dirty="0">
                <a:solidFill>
                  <a:srgbClr val="000000"/>
                </a:solidFill>
                <a:latin typeface="Gilroy 1"/>
              </a:rPr>
              <a:t>, </a:t>
            </a:r>
            <a:r>
              <a:rPr lang="ru-RU" sz="2100" dirty="0" err="1">
                <a:solidFill>
                  <a:srgbClr val="000000"/>
                </a:solidFill>
                <a:latin typeface="Gilroy 1"/>
              </a:rPr>
              <a:t>шт</a:t>
            </a:r>
            <a:r>
              <a:rPr lang="en-US" sz="2100" dirty="0">
                <a:solidFill>
                  <a:srgbClr val="000000"/>
                </a:solidFill>
                <a:latin typeface="Gilroy 1"/>
              </a:rPr>
              <a:t> </a:t>
            </a:r>
            <a:r>
              <a:rPr lang="ru-RU" sz="2100" dirty="0">
                <a:solidFill>
                  <a:srgbClr val="56C5D8"/>
                </a:solidFill>
                <a:latin typeface="Gilroy 1"/>
              </a:rPr>
              <a:t>н</a:t>
            </a:r>
            <a:r>
              <a:rPr lang="en-US" sz="2100" dirty="0">
                <a:solidFill>
                  <a:srgbClr val="56C5D8"/>
                </a:solidFill>
                <a:latin typeface="Gilroy 1"/>
              </a:rPr>
              <a:t>е менее 24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3266548"/>
            <a:ext cx="4486365" cy="293640"/>
            <a:chOff x="0" y="0"/>
            <a:chExt cx="5981819" cy="3915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022924"/>
            <a:ext cx="4486365" cy="293640"/>
            <a:chOff x="0" y="0"/>
            <a:chExt cx="5981819" cy="3915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4799017"/>
            <a:ext cx="4486365" cy="293640"/>
            <a:chOff x="0" y="0"/>
            <a:chExt cx="5981819" cy="3915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5579271"/>
            <a:ext cx="4486365" cy="293640"/>
            <a:chOff x="0" y="0"/>
            <a:chExt cx="5981819" cy="39152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6353441"/>
            <a:ext cx="4486365" cy="293640"/>
            <a:chOff x="0" y="0"/>
            <a:chExt cx="5981819" cy="39152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28700" y="7201147"/>
            <a:ext cx="4486365" cy="293640"/>
            <a:chOff x="0" y="0"/>
            <a:chExt cx="5981819" cy="39152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671058" y="8660317"/>
            <a:ext cx="391191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Gilroy 1 Bold"/>
              </a:rPr>
              <a:t>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28700" y="8005152"/>
            <a:ext cx="4486365" cy="293640"/>
            <a:chOff x="0" y="0"/>
            <a:chExt cx="5981819" cy="39152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27580"/>
              <a:ext cx="363940" cy="363940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765937" y="-9525"/>
              <a:ext cx="5215882" cy="36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Gilroy 1 Bold"/>
                </a:rPr>
                <a:t>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-225263" y="7171990"/>
            <a:ext cx="272955" cy="272955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6937542" y="8895785"/>
            <a:ext cx="643516" cy="643516"/>
            <a:chOff x="0" y="0"/>
            <a:chExt cx="858022" cy="858022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858022" cy="858022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CE1E6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237989" y="221334"/>
              <a:ext cx="382044" cy="40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9"/>
                </a:lnSpc>
              </a:pPr>
              <a:r>
                <a:rPr lang="ru-RU" sz="1957" dirty="0">
                  <a:solidFill>
                    <a:srgbClr val="000000"/>
                  </a:solidFill>
                  <a:latin typeface="Gilroy 1 Bold"/>
                </a:rPr>
                <a:t>9</a:t>
              </a:r>
              <a:endParaRPr lang="en-US" sz="1957" dirty="0">
                <a:solidFill>
                  <a:srgbClr val="000000"/>
                </a:solidFill>
                <a:latin typeface="Gilroy 1 Bold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2"/>
          <a:srcRect l="16638" t="10445" r="16118" b="10476"/>
          <a:stretch>
            <a:fillRect/>
          </a:stretch>
        </p:blipFill>
        <p:spPr>
          <a:xfrm>
            <a:off x="1000125" y="489959"/>
            <a:ext cx="2918701" cy="68647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 t="25448" b="17637"/>
          <a:stretch>
            <a:fillRect/>
          </a:stretch>
        </p:blipFill>
        <p:spPr>
          <a:xfrm>
            <a:off x="1048980" y="8952139"/>
            <a:ext cx="1912660" cy="61232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90263" y="8936542"/>
            <a:ext cx="2115775" cy="562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960</Words>
  <Application>Microsoft Office PowerPoint</Application>
  <PresentationFormat>Произвольный</PresentationFormat>
  <Paragraphs>182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Gilroy 2 Bold</vt:lpstr>
      <vt:lpstr>EuropeExt</vt:lpstr>
      <vt:lpstr>Calibri</vt:lpstr>
      <vt:lpstr>Arial</vt:lpstr>
      <vt:lpstr>Gilroy 1 Bold</vt:lpstr>
      <vt:lpstr>Gilroy 3 Bold</vt:lpstr>
      <vt:lpstr>Gilroy 1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Защита от БПЛА</dc:title>
  <dc:creator>Евгения Балашова</dc:creator>
  <cp:lastModifiedBy>Евгения</cp:lastModifiedBy>
  <cp:revision>10</cp:revision>
  <cp:lastPrinted>2021-03-04T07:54:49Z</cp:lastPrinted>
  <dcterms:created xsi:type="dcterms:W3CDTF">2006-08-16T00:00:00Z</dcterms:created>
  <dcterms:modified xsi:type="dcterms:W3CDTF">2021-04-08T11:35:43Z</dcterms:modified>
  <dc:identifier>DAEXQIlneg0</dc:identifier>
</cp:coreProperties>
</file>