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1"/>
  </p:notesMasterIdLst>
  <p:sldIdLst>
    <p:sldId id="262" r:id="rId3"/>
    <p:sldId id="263" r:id="rId4"/>
    <p:sldId id="406" r:id="rId5"/>
    <p:sldId id="403" r:id="rId6"/>
    <p:sldId id="404" r:id="rId7"/>
    <p:sldId id="407" r:id="rId8"/>
    <p:sldId id="405" r:id="rId9"/>
    <p:sldId id="397" r:id="rId10"/>
  </p:sldIdLst>
  <p:sldSz cx="13439775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0088"/>
    <a:srgbClr val="005A9E"/>
    <a:srgbClr val="004D86"/>
    <a:srgbClr val="D3F1F9"/>
    <a:srgbClr val="6A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4" y="42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16.12.2020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4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9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2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92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6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0629"/>
          <a:stretch/>
        </p:blipFill>
        <p:spPr>
          <a:xfrm>
            <a:off x="1784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18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A29FA5-F65A-46DB-8CCD-D2388DD5D6C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6"/>
            <a:ext cx="2356447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8" y="402486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9566E0B0-8202-4AC1-A50E-93E93E263089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2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1773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313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980-F4C9-4C99-943B-E233C1AD4E55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1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821-A386-43B1-8882-E0E7D40C541F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1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E1E-A6A1-453C-96BC-DF94500A913B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3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896-F4C2-450E-A0EF-80BD2D3B9D3D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02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351-7783-4DC1-8281-60EF86788F51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6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01F-E1A7-4B64-8ACA-E2148631BE1A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6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91"/>
            </a:lvl1pPr>
            <a:lvl2pPr marL="400909" indent="0">
              <a:buNone/>
              <a:defRPr sz="1273"/>
            </a:lvl2pPr>
            <a:lvl3pPr marL="801819" indent="0">
              <a:buNone/>
              <a:defRPr sz="1114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0917108-5A7F-4189-ACFC-931BDE03658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8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D0-3208-4805-8B50-A50D295578D0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0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E733-098B-4FE1-A9E0-F47F6E83A49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87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D97F-3FE8-4E6F-BCFA-82D29636C86B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646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7" y="6337427"/>
            <a:ext cx="4028643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" y="-1"/>
            <a:ext cx="13437990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5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6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2" y="6960637"/>
            <a:ext cx="2024412" cy="5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690049"/>
            <a:ext cx="2222765" cy="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6" y="6895322"/>
            <a:ext cx="3771376" cy="6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5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6923314"/>
            <a:ext cx="2024412" cy="5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718041"/>
            <a:ext cx="2222765" cy="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3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52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2A0B50C-6055-4731-A006-5012AC2CDD41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72744" tIns="36372" rIns="72744" bIns="36372" rtlCol="0" anchor="ctr"/>
          <a:lstStyle>
            <a:defPPr>
              <a:defRPr lang="ru-RU"/>
            </a:defPPr>
            <a:lvl1pPr marL="0" algn="r" defTabSz="995507" rtl="0" eaLnBrk="1" latinLnBrk="0" hangingPunct="1">
              <a:defRPr sz="2800" b="1" kern="1200">
                <a:solidFill>
                  <a:srgbClr val="6AD1E2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00768-0305-451D-AA06-CD2D62CCE3D3}" type="slidenum">
              <a:rPr lang="ru-RU" sz="2227" smtClean="0"/>
              <a:pPr/>
              <a:t>‹#›</a:t>
            </a:fld>
            <a:endParaRPr lang="ru-RU" sz="2227" dirty="0"/>
          </a:p>
        </p:txBody>
      </p:sp>
    </p:spTree>
    <p:extLst>
      <p:ext uri="{BB962C8B-B14F-4D97-AF65-F5344CB8AC3E}">
        <p14:creationId xmlns:p14="http://schemas.microsoft.com/office/powerpoint/2010/main" val="34591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8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621A65B-C968-447B-A024-318409699ABD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402484"/>
            <a:ext cx="11157407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9" y="1853171"/>
            <a:ext cx="568565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9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9" y="1853171"/>
            <a:ext cx="571365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9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4453152-4ACD-4C36-99E4-A97104F11B7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4C9B8C-28A7-4CD2-855E-37C4CC9D94DD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176F968-4FAE-41F3-99D6-1C25984AD4FF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3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8"/>
            <a:ext cx="6803886" cy="5372269"/>
          </a:xfrm>
        </p:spPr>
        <p:txBody>
          <a:bodyPr/>
          <a:lstStyle>
            <a:lvl1pPr>
              <a:defRPr sz="2806"/>
            </a:lvl1pPr>
            <a:lvl2pPr>
              <a:defRPr sz="2455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1472952C-BE2A-425F-944D-BD1058B158AF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8"/>
            <a:ext cx="6803886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10" indent="0">
              <a:buNone/>
              <a:defRPr sz="2455"/>
            </a:lvl2pPr>
            <a:lvl3pPr marL="801819" indent="0">
              <a:buNone/>
              <a:defRPr sz="2105"/>
            </a:lvl3pPr>
            <a:lvl4pPr marL="1202728" indent="0">
              <a:buNone/>
              <a:defRPr sz="1754"/>
            </a:lvl4pPr>
            <a:lvl5pPr marL="1603637" indent="0">
              <a:buNone/>
              <a:defRPr sz="1754"/>
            </a:lvl5pPr>
            <a:lvl6pPr marL="2004547" indent="0">
              <a:buNone/>
              <a:defRPr sz="1754"/>
            </a:lvl6pPr>
            <a:lvl7pPr marL="2405456" indent="0">
              <a:buNone/>
              <a:defRPr sz="1754"/>
            </a:lvl7pPr>
            <a:lvl8pPr marL="2806366" indent="0">
              <a:buNone/>
              <a:defRPr sz="1754"/>
            </a:lvl8pPr>
            <a:lvl9pPr marL="3207275" indent="0">
              <a:buNone/>
              <a:defRPr sz="1754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05A97CC7-3330-40B6-A9DE-C113E8A37F2A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0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159159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8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 descr="E:\ПРЕЗЕНТАЦИИ, ПЛАКАТЫ\Олег Супян\21-03-2018_10-08-54\RUSELECTRONICS_LOGO\RUSELECTRONICS_LOGO\LOGO_RGB\PNG\FULL_VERSION_PNG\RUSELECTRONICS_RGB_RU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8767" r="52874" b="38401"/>
          <a:stretch/>
        </p:blipFill>
        <p:spPr bwMode="auto">
          <a:xfrm>
            <a:off x="923985" y="6826792"/>
            <a:ext cx="1413990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7" y="6928694"/>
            <a:ext cx="1710473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14" y="6826791"/>
            <a:ext cx="3602438" cy="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801819" rtl="0" eaLnBrk="1" latinLnBrk="0" hangingPunct="1">
        <a:lnSpc>
          <a:spcPct val="90000"/>
        </a:lnSpc>
        <a:spcBef>
          <a:spcPct val="0"/>
        </a:spcBef>
        <a:buNone/>
        <a:defRPr sz="1909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801819" rtl="0" eaLnBrk="1" latinLnBrk="0" hangingPunct="1">
        <a:lnSpc>
          <a:spcPct val="90000"/>
        </a:lnSpc>
        <a:spcBef>
          <a:spcPts val="877"/>
        </a:spcBef>
        <a:buClr>
          <a:srgbClr val="B70088"/>
        </a:buClr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5002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91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82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729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91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636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7275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/>
          </a:p>
        </p:txBody>
      </p:sp>
    </p:spTree>
    <p:extLst>
      <p:ext uri="{BB962C8B-B14F-4D97-AF65-F5344CB8AC3E}">
        <p14:creationId xmlns:p14="http://schemas.microsoft.com/office/powerpoint/2010/main" val="41992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-vektor.ru/" TargetMode="External"/><Relationship Id="rId2" Type="http://schemas.openxmlformats.org/officeDocument/2006/relationships/hyperlink" Target="mailto:nii@nii-vekt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29" y="4240970"/>
            <a:ext cx="10199802" cy="12091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kern="25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контроля, регистрации, </a:t>
            </a:r>
            <a:br>
              <a:rPr lang="ru-RU" sz="2800" b="1" kern="25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kern="25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дезинфекции и антибактериальной обработки </a:t>
            </a:r>
            <a:br>
              <a:rPr lang="ru-RU" sz="2800" b="1" kern="25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kern="25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помещений «Альмира»</a:t>
            </a:r>
          </a:p>
        </p:txBody>
      </p:sp>
    </p:spTree>
    <p:extLst>
      <p:ext uri="{BB962C8B-B14F-4D97-AF65-F5344CB8AC3E}">
        <p14:creationId xmlns:p14="http://schemas.microsoft.com/office/powerpoint/2010/main" val="37896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42528" y="654527"/>
            <a:ext cx="11258960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АСКРД «Альмира» - назначение изделия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542528" y="1640586"/>
            <a:ext cx="12353666" cy="4952976"/>
          </a:xfrm>
        </p:spPr>
        <p:txBody>
          <a:bodyPr vert="horz" lIns="0" tIns="45720" rIns="91440" bIns="45720" rtlCol="0">
            <a:noAutofit/>
          </a:bodyPr>
          <a:lstStyle/>
          <a:p>
            <a:pPr marL="0" indent="452438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пандемия коронавирусной инфекции </a:t>
            </a:r>
            <a:r>
              <a:rPr lang="en-US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повлекла за собой 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массовый перевод людей на дистанционные формы взаимодействия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осложнив процессы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производства, обучения, подготовки кадров, 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вызвав стагнацию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логистического рынка и рынка пассажирских перевозок, туристического и гостиничного 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бизнеса.</a:t>
            </a:r>
          </a:p>
          <a:p>
            <a:pPr marL="0" indent="452438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Особенно актуальна эта проблема для системы образования – многие высшие учебные заведения вынуждены перейти на дистанционную форму обучения, что существенно замедляет и усложняет процесс передачи и контроля знаний, снижает его эффективность.</a:t>
            </a:r>
          </a:p>
          <a:p>
            <a:pPr marL="0" indent="452438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контроля, регистрации, дезинфекции и антибактериальной обработки общественных помещений </a:t>
            </a:r>
            <a:r>
              <a:rPr lang="ru-RU" sz="20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(АСКРД) «Альмира» </a:t>
            </a:r>
            <a:r>
              <a:rPr lang="ru-RU" sz="20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безопасную многофакторную автоматическую дезинфекцию помещений, одежды и открытых участков тела посетителей, автоматизированный учет и хранения данных об их состоянии и перемещениях.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20508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79225" y="622613"/>
            <a:ext cx="11192362" cy="5325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АСКРД «Альмира» – пилотный проект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405" y="1284846"/>
            <a:ext cx="12860551" cy="246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 «НИИ «Вектор»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</a:t>
            </a:r>
            <a:r>
              <a:rPr lang="ru-RU" sz="19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«Элдек»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«Латта»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решение для </a:t>
            </a:r>
            <a:r>
              <a:rPr lang="ru-RU" sz="19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Российского государственного геологоразведочного университета имени Серго Орджоникидзе (МГРИ)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позволяющее вернуть студентов на очное обучение и сделать контроль за эпидемиологической обстановкой полностью автоматизированным.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0173FA-1824-4EF7-92EB-645FC750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" y="5055996"/>
            <a:ext cx="3522552" cy="16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893CA-F234-46BE-AE5E-14980284091F}"/>
              </a:ext>
            </a:extLst>
          </p:cNvPr>
          <p:cNvSpPr txBox="1"/>
          <p:nvPr/>
        </p:nvSpPr>
        <p:spPr>
          <a:xfrm>
            <a:off x="579223" y="2874120"/>
            <a:ext cx="12494226" cy="1122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5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Российский государственный геологоразведочный университет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5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имени Серго Орджоникидзе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(МГРИ)— высшее учебное заведение, специализирующееся на подготовке специалистов и горных инженеров для различных отраслей геологической и горнодобывающей промышленности. </a:t>
            </a:r>
            <a:r>
              <a:rPr lang="ru-RU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общей системе вузов Российской Федерации, ориентированных на сферу исследования недр и недропользование МГРИ занимает особое место, являясь ведущей отраслевой научно-образовательной организацией</a:t>
            </a:r>
            <a:r>
              <a:rPr lang="ru-RU" sz="15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Университет основан в 1918 году.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D62FF-1AD3-41AB-9BC4-06872EF1970F}"/>
              </a:ext>
            </a:extLst>
          </p:cNvPr>
          <p:cNvSpPr txBox="1"/>
          <p:nvPr/>
        </p:nvSpPr>
        <p:spPr>
          <a:xfrm>
            <a:off x="490930" y="4099961"/>
            <a:ext cx="9664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в университете учится около 5000 студентов. Всего за время существования вуза из него было выпущено около 30000 специалистов, 1500 кандидатов наук и 400 докторов наук.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3FF9B-E72C-4848-A1F2-A7AD1F3DE713}"/>
              </a:ext>
            </a:extLst>
          </p:cNvPr>
          <p:cNvSpPr txBox="1"/>
          <p:nvPr/>
        </p:nvSpPr>
        <p:spPr>
          <a:xfrm>
            <a:off x="4509515" y="6543108"/>
            <a:ext cx="7556938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444444"/>
                </a:solidFill>
                <a:effectLst/>
                <a:latin typeface="Ubuntu"/>
              </a:rPr>
              <a:t>Адрес: </a:t>
            </a:r>
            <a:r>
              <a:rPr lang="ru-RU" b="0" i="0" dirty="0">
                <a:effectLst/>
                <a:latin typeface="Ubuntu"/>
              </a:rPr>
              <a:t>Москва ул. Миклухо-Маклая д.23, 117997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BB5627E-44CC-4DE3-9C6C-3D681729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92" y="4438198"/>
            <a:ext cx="2750189" cy="20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DC01B3-B7FE-4117-9B00-ABE2304EAFEA}"/>
              </a:ext>
            </a:extLst>
          </p:cNvPr>
          <p:cNvSpPr txBox="1"/>
          <p:nvPr/>
        </p:nvSpPr>
        <p:spPr>
          <a:xfrm>
            <a:off x="4426138" y="4925835"/>
            <a:ext cx="5729320" cy="14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в университете функционирует 6 факультетов и Старооскольский филиал МГРИ (СОФ МГРИ), ведущих обучение студентов по 22 направлениям подготовки и 55 специальностям очной, очно-заочной и заочной формам обучения.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4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79225" y="622613"/>
            <a:ext cx="11192362" cy="5325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АСКРД «Альмира» – ключевые преимущества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346" y="1325882"/>
            <a:ext cx="951579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</a:t>
            </a:r>
            <a:r>
              <a:rPr lang="ru-RU" sz="18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800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дезинфекция уникальным антибактериальным средством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AirFit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Адаптивность и масштабируемость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исполнение в виде необходимого количества рамок, мобильных панелей, потолочных устройств под нужды  заказчика;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средство дезинфекции AirFit клинически апробировано и полностью безопасно для применения в присутствии людей. Рекомендовано Роспотребнадзором РФ;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многофакторная дезинфекция помещений, дезинфекция и контроль посетителей;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интеграция с любой системой безопасности и контроля доступа;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данных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регистрация, отображение, хранение и передача данных локально, в облаке, в ЦОД;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расширения функционала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доступна функция обнаружения металлических предметов и контроля радиационной обстановки.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3A752A-CF01-4CAB-993B-4F7738F7C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95" y="1399445"/>
            <a:ext cx="2867253" cy="38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792" y="1257000"/>
            <a:ext cx="738898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дезинфекции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Потолочный модуль – встраиваемый в подвесной потолок для дезинфекции помещений дезинфицирующим раствором или УФ-излучением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Мобильная панель дезинфекции – вертикальная или горизонтальная панель для размещения в транспорте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 рамка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6271" y="4346566"/>
            <a:ext cx="44654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Конфигурация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Уличная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809625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Внутри помещения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809625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792" y="3723727"/>
            <a:ext cx="788297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контроля 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Датчик объема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Датчик движения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Тепловизор (автоматический замер температуры тела)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Видеокамера распознавания лиц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Металлодетектор (опционально)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Дозиметр (радиационный контроль)</a:t>
            </a:r>
          </a:p>
          <a:p>
            <a:pPr marL="342900" indent="-342900">
              <a:spcAft>
                <a:spcPts val="600"/>
              </a:spcAft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Модуль безопасности (защита от чрезмерного воздействия)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26" y="1031411"/>
            <a:ext cx="5037960" cy="295201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4C30F69-0E4D-441C-BCFB-D55CFC0E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35" y="573539"/>
            <a:ext cx="11192362" cy="5325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АСКРД «Альмира – конфигурация</a:t>
            </a:r>
            <a:r>
              <a:rPr lang="ru-RU" sz="2800" b="1" dirty="0">
                <a:latin typeface="Circe" panose="020B0502020203020203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6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0755" y="1592391"/>
            <a:ext cx="53299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«НИИ «Вектор»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финансирование проекта и подготовка производства;</a:t>
            </a:r>
            <a:endParaRPr lang="ru-RU" sz="1800" b="1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«Элдек»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разработка и изготовление опытного образца, разработка СПО;</a:t>
            </a:r>
            <a:endParaRPr lang="ru-RU" sz="1800" b="1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«Латта»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разработка и производство  антибактериального спрея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AirFit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4C30F69-0E4D-441C-BCFB-D55CFC0E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52" y="715034"/>
            <a:ext cx="12611258" cy="5325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АСКРД «Альмира – кооперация и партнерство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7527" y="1568706"/>
            <a:ext cx="59342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«НИИ «Вектор»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производство модулей и финансирование проектов;</a:t>
            </a:r>
          </a:p>
          <a:p>
            <a:pPr lvl="0"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«Элдек»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производство контроллеров и модулей управления, продвижение и продажи;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«Латта»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разработка и производство  антибактериального спрея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AirFit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</a:p>
          <a:p>
            <a:pPr>
              <a:spcAft>
                <a:spcPts val="18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Рынки В2В, В2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800" b="1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800" b="1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800" b="1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1" y="5243968"/>
            <a:ext cx="4833604" cy="1045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7527" y="6127531"/>
            <a:ext cx="54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B70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уровень локализации – 50%</a:t>
            </a:r>
          </a:p>
        </p:txBody>
      </p:sp>
    </p:spTree>
    <p:extLst>
      <p:ext uri="{BB962C8B-B14F-4D97-AF65-F5344CB8AC3E}">
        <p14:creationId xmlns:p14="http://schemas.microsoft.com/office/powerpoint/2010/main" val="201198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3" y="1266758"/>
            <a:ext cx="307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B70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Автоматизация</a:t>
            </a:r>
            <a:endParaRPr lang="ru-RU" sz="2400" dirty="0">
              <a:solidFill>
                <a:srgbClr val="B70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5366" y="1265865"/>
            <a:ext cx="374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2400" b="1">
                <a:solidFill>
                  <a:srgbClr val="B70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Безопасность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F56BD-DD0A-40DA-B0C6-A3B8DD8AEA2D}"/>
              </a:ext>
            </a:extLst>
          </p:cNvPr>
          <p:cNvSpPr txBox="1"/>
          <p:nvPr/>
        </p:nvSpPr>
        <p:spPr>
          <a:xfrm>
            <a:off x="9469822" y="1265865"/>
            <a:ext cx="374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2400" b="1">
                <a:solidFill>
                  <a:srgbClr val="B70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Масштабируемость</a:t>
            </a:r>
          </a:p>
        </p:txBody>
      </p:sp>
      <p:sp>
        <p:nvSpPr>
          <p:cNvPr id="10" name="Прямоугольник 29">
            <a:extLst>
              <a:ext uri="{FF2B5EF4-FFF2-40B4-BE49-F238E27FC236}">
                <a16:creationId xmlns:a16="http://schemas.microsoft.com/office/drawing/2014/main" id="{71A2858F-96FB-4EB5-903F-8D13B7D45C5B}"/>
              </a:ext>
            </a:extLst>
          </p:cNvPr>
          <p:cNvSpPr/>
          <p:nvPr/>
        </p:nvSpPr>
        <p:spPr>
          <a:xfrm>
            <a:off x="301314" y="1931058"/>
            <a:ext cx="3976396" cy="3945696"/>
          </a:xfrm>
          <a:custGeom>
            <a:avLst/>
            <a:gdLst>
              <a:gd name="connsiteX0" fmla="*/ 0 w 6284566"/>
              <a:gd name="connsiteY0" fmla="*/ 0 h 2609164"/>
              <a:gd name="connsiteX1" fmla="*/ 6284566 w 6284566"/>
              <a:gd name="connsiteY1" fmla="*/ 0 h 2609164"/>
              <a:gd name="connsiteX2" fmla="*/ 6284566 w 6284566"/>
              <a:gd name="connsiteY2" fmla="*/ 2609164 h 2609164"/>
              <a:gd name="connsiteX3" fmla="*/ 0 w 6284566"/>
              <a:gd name="connsiteY3" fmla="*/ 2609164 h 2609164"/>
              <a:gd name="connsiteX4" fmla="*/ 0 w 6284566"/>
              <a:gd name="connsiteY4" fmla="*/ 0 h 2609164"/>
              <a:gd name="connsiteX0" fmla="*/ 522514 w 6807080"/>
              <a:gd name="connsiteY0" fmla="*/ 0 h 2609164"/>
              <a:gd name="connsiteX1" fmla="*/ 6807080 w 6807080"/>
              <a:gd name="connsiteY1" fmla="*/ 0 h 2609164"/>
              <a:gd name="connsiteX2" fmla="*/ 6807080 w 6807080"/>
              <a:gd name="connsiteY2" fmla="*/ 2609164 h 2609164"/>
              <a:gd name="connsiteX3" fmla="*/ 0 w 6807080"/>
              <a:gd name="connsiteY3" fmla="*/ 2470851 h 2609164"/>
              <a:gd name="connsiteX4" fmla="*/ 522514 w 6807080"/>
              <a:gd name="connsiteY4" fmla="*/ 0 h 2609164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830132 w 6830132"/>
              <a:gd name="connsiteY2" fmla="*/ 2609164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38461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779589 w 6830132"/>
              <a:gd name="connsiteY2" fmla="*/ 2639116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132" h="2639900">
                <a:moveTo>
                  <a:pt x="23176" y="26503"/>
                </a:moveTo>
                <a:lnTo>
                  <a:pt x="6830132" y="0"/>
                </a:lnTo>
                <a:lnTo>
                  <a:pt x="6779589" y="2639116"/>
                </a:lnTo>
                <a:lnTo>
                  <a:pt x="0" y="2639900"/>
                </a:lnTo>
                <a:lnTo>
                  <a:pt x="23176" y="26503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Автоматический контроль санитарно-эпидемиологической ситуации на объектах применения;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Автоматический сбор информацию об эпидемиологической обстановке в режиме онлайн;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интеграции со всеми внешними системами.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F9E9DBE0-27B2-4C74-A486-40BAE347F168}"/>
              </a:ext>
            </a:extLst>
          </p:cNvPr>
          <p:cNvSpPr txBox="1">
            <a:spLocks/>
          </p:cNvSpPr>
          <p:nvPr/>
        </p:nvSpPr>
        <p:spPr>
          <a:xfrm>
            <a:off x="496383" y="639158"/>
            <a:ext cx="12221134" cy="423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1" i="1" kern="1200" smtClean="0">
                <a:solidFill>
                  <a:schemeClr val="tx1"/>
                </a:solidFill>
                <a:effectLst/>
                <a:latin typeface="Proxima Nova ExCn L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АСКРД «Альмира» - эффект от внедрения и потенциальные рынки</a:t>
            </a:r>
          </a:p>
        </p:txBody>
      </p:sp>
      <p:sp>
        <p:nvSpPr>
          <p:cNvPr id="13" name="Прямоугольник 29">
            <a:extLst>
              <a:ext uri="{FF2B5EF4-FFF2-40B4-BE49-F238E27FC236}">
                <a16:creationId xmlns:a16="http://schemas.microsoft.com/office/drawing/2014/main" id="{16EB2871-0D46-4711-8044-CBC0DB72F9A7}"/>
              </a:ext>
            </a:extLst>
          </p:cNvPr>
          <p:cNvSpPr/>
          <p:nvPr/>
        </p:nvSpPr>
        <p:spPr>
          <a:xfrm>
            <a:off x="4435366" y="1938723"/>
            <a:ext cx="4719143" cy="4808496"/>
          </a:xfrm>
          <a:custGeom>
            <a:avLst/>
            <a:gdLst>
              <a:gd name="connsiteX0" fmla="*/ 0 w 6284566"/>
              <a:gd name="connsiteY0" fmla="*/ 0 h 2609164"/>
              <a:gd name="connsiteX1" fmla="*/ 6284566 w 6284566"/>
              <a:gd name="connsiteY1" fmla="*/ 0 h 2609164"/>
              <a:gd name="connsiteX2" fmla="*/ 6284566 w 6284566"/>
              <a:gd name="connsiteY2" fmla="*/ 2609164 h 2609164"/>
              <a:gd name="connsiteX3" fmla="*/ 0 w 6284566"/>
              <a:gd name="connsiteY3" fmla="*/ 2609164 h 2609164"/>
              <a:gd name="connsiteX4" fmla="*/ 0 w 6284566"/>
              <a:gd name="connsiteY4" fmla="*/ 0 h 2609164"/>
              <a:gd name="connsiteX0" fmla="*/ 522514 w 6807080"/>
              <a:gd name="connsiteY0" fmla="*/ 0 h 2609164"/>
              <a:gd name="connsiteX1" fmla="*/ 6807080 w 6807080"/>
              <a:gd name="connsiteY1" fmla="*/ 0 h 2609164"/>
              <a:gd name="connsiteX2" fmla="*/ 6807080 w 6807080"/>
              <a:gd name="connsiteY2" fmla="*/ 2609164 h 2609164"/>
              <a:gd name="connsiteX3" fmla="*/ 0 w 6807080"/>
              <a:gd name="connsiteY3" fmla="*/ 2470851 h 2609164"/>
              <a:gd name="connsiteX4" fmla="*/ 522514 w 6807080"/>
              <a:gd name="connsiteY4" fmla="*/ 0 h 2609164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830132 w 6830132"/>
              <a:gd name="connsiteY2" fmla="*/ 2609164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38461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779589 w 6830132"/>
              <a:gd name="connsiteY2" fmla="*/ 2639116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132" h="2639900">
                <a:moveTo>
                  <a:pt x="23176" y="26503"/>
                </a:moveTo>
                <a:lnTo>
                  <a:pt x="6830132" y="0"/>
                </a:lnTo>
                <a:lnTo>
                  <a:pt x="6779589" y="2639116"/>
                </a:lnTo>
                <a:lnTo>
                  <a:pt x="0" y="2639900"/>
                </a:lnTo>
                <a:lnTo>
                  <a:pt x="23176" y="26503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Снижение уровня заболеваемости инфекционными заболеваниями за счет обеззараживания помещений</a:t>
            </a:r>
            <a:r>
              <a:rPr lang="ru-RU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очагов распространения инфекций на ранних стадиях, с возможностью исключения тотальных  ограничительных мер и приостановок работы учебных заведений;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B70088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уникального запатентованного антибактериального состава для дезинфекции воздуха на основе натуральных активных биокомпонентов (одобренного Роспотребнадзором).</a:t>
            </a:r>
          </a:p>
        </p:txBody>
      </p:sp>
      <p:sp>
        <p:nvSpPr>
          <p:cNvPr id="14" name="Прямоугольник 29">
            <a:extLst>
              <a:ext uri="{FF2B5EF4-FFF2-40B4-BE49-F238E27FC236}">
                <a16:creationId xmlns:a16="http://schemas.microsoft.com/office/drawing/2014/main" id="{E57AEE5C-3545-408B-A15C-6091B8BBDFBF}"/>
              </a:ext>
            </a:extLst>
          </p:cNvPr>
          <p:cNvSpPr/>
          <p:nvPr/>
        </p:nvSpPr>
        <p:spPr>
          <a:xfrm>
            <a:off x="9312165" y="1931058"/>
            <a:ext cx="3878923" cy="4906151"/>
          </a:xfrm>
          <a:custGeom>
            <a:avLst/>
            <a:gdLst>
              <a:gd name="connsiteX0" fmla="*/ 0 w 6284566"/>
              <a:gd name="connsiteY0" fmla="*/ 0 h 2609164"/>
              <a:gd name="connsiteX1" fmla="*/ 6284566 w 6284566"/>
              <a:gd name="connsiteY1" fmla="*/ 0 h 2609164"/>
              <a:gd name="connsiteX2" fmla="*/ 6284566 w 6284566"/>
              <a:gd name="connsiteY2" fmla="*/ 2609164 h 2609164"/>
              <a:gd name="connsiteX3" fmla="*/ 0 w 6284566"/>
              <a:gd name="connsiteY3" fmla="*/ 2609164 h 2609164"/>
              <a:gd name="connsiteX4" fmla="*/ 0 w 6284566"/>
              <a:gd name="connsiteY4" fmla="*/ 0 h 2609164"/>
              <a:gd name="connsiteX0" fmla="*/ 522514 w 6807080"/>
              <a:gd name="connsiteY0" fmla="*/ 0 h 2609164"/>
              <a:gd name="connsiteX1" fmla="*/ 6807080 w 6807080"/>
              <a:gd name="connsiteY1" fmla="*/ 0 h 2609164"/>
              <a:gd name="connsiteX2" fmla="*/ 6807080 w 6807080"/>
              <a:gd name="connsiteY2" fmla="*/ 2609164 h 2609164"/>
              <a:gd name="connsiteX3" fmla="*/ 0 w 6807080"/>
              <a:gd name="connsiteY3" fmla="*/ 2470851 h 2609164"/>
              <a:gd name="connsiteX4" fmla="*/ 522514 w 6807080"/>
              <a:gd name="connsiteY4" fmla="*/ 0 h 2609164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830132 w 6830132"/>
              <a:gd name="connsiteY2" fmla="*/ 2609164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38461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545566 w 6830132"/>
              <a:gd name="connsiteY0" fmla="*/ 0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545566 w 6830132"/>
              <a:gd name="connsiteY4" fmla="*/ 0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215409 w 6830132"/>
              <a:gd name="connsiteY2" fmla="*/ 2586112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  <a:gd name="connsiteX0" fmla="*/ 23176 w 6830132"/>
              <a:gd name="connsiteY0" fmla="*/ 26503 h 2639900"/>
              <a:gd name="connsiteX1" fmla="*/ 6830132 w 6830132"/>
              <a:gd name="connsiteY1" fmla="*/ 0 h 2639900"/>
              <a:gd name="connsiteX2" fmla="*/ 6779589 w 6830132"/>
              <a:gd name="connsiteY2" fmla="*/ 2639116 h 2639900"/>
              <a:gd name="connsiteX3" fmla="*/ 0 w 6830132"/>
              <a:gd name="connsiteY3" fmla="*/ 2639900 h 2639900"/>
              <a:gd name="connsiteX4" fmla="*/ 23176 w 6830132"/>
              <a:gd name="connsiteY4" fmla="*/ 26503 h 26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132" h="2639900">
                <a:moveTo>
                  <a:pt x="23176" y="26503"/>
                </a:moveTo>
                <a:lnTo>
                  <a:pt x="6830132" y="0"/>
                </a:lnTo>
                <a:lnTo>
                  <a:pt x="6779589" y="2639116"/>
                </a:lnTo>
                <a:lnTo>
                  <a:pt x="0" y="2639900"/>
                </a:lnTo>
                <a:lnTo>
                  <a:pt x="23176" y="26503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Масштабируемость на любые помещения конкретного объекта (учреждения);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rgbClr val="B7008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Масштабируемость на любые объекты: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строительные площадки;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объекты;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учреждения;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объекты;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детские учреждения;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торговые центры; </a:t>
            </a:r>
          </a:p>
          <a:p>
            <a:pPr marL="783504" lvl="1" indent="-285750">
              <a:lnSpc>
                <a:spcPct val="114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деловые центры.</a:t>
            </a:r>
          </a:p>
        </p:txBody>
      </p:sp>
    </p:spTree>
    <p:extLst>
      <p:ext uri="{BB962C8B-B14F-4D97-AF65-F5344CB8AC3E}">
        <p14:creationId xmlns:p14="http://schemas.microsoft.com/office/powerpoint/2010/main" val="225177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91926"/>
            <a:fld id="{C3D00768-0305-451D-AA06-CD2D62CCE3D3}" type="slidenum">
              <a:rPr lang="ru-RU">
                <a:latin typeface="Arial"/>
              </a:rPr>
              <a:pPr defTabSz="791926"/>
              <a:t>8</a:t>
            </a:fld>
            <a:endParaRPr lang="ru-RU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976" y="4716994"/>
            <a:ext cx="13307799" cy="17645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5" tIns="36367" rIns="72735" bIns="36367" rtlCol="0" anchor="ctr"/>
          <a:lstStyle/>
          <a:p>
            <a:pPr algn="ctr" defTabSz="791926"/>
            <a:endParaRPr lang="ru-RU" sz="2292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4716994"/>
            <a:ext cx="4789821" cy="1543705"/>
          </a:xfrm>
        </p:spPr>
        <p:txBody>
          <a:bodyPr>
            <a:noAutofit/>
          </a:bodyPr>
          <a:lstStyle/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Юридический адрес:</a:t>
            </a:r>
            <a:endParaRPr lang="en-US" sz="1169" b="1" dirty="0">
              <a:solidFill>
                <a:srgbClr val="002060"/>
              </a:solidFill>
            </a:endParaRP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Академика Павлова, д.14а, г. Санкт-Петербург, 197376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Физический адрес основного офиса</a:t>
            </a:r>
            <a:r>
              <a:rPr lang="en-US" sz="1169" b="1" dirty="0">
                <a:solidFill>
                  <a:srgbClr val="002060"/>
                </a:solidFill>
              </a:rPr>
              <a:t>: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Кантемировская, д. 10, г. Санкт-Петербург, 197342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тел./факс: +7 (812) 591-72-74, тел.: +7 (812) 295-10-97</a:t>
            </a:r>
          </a:p>
          <a:p>
            <a:pPr marL="213402" lvl="1" fontAlgn="ctr">
              <a:lnSpc>
                <a:spcPct val="100000"/>
              </a:lnSpc>
            </a:pP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-mail: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nii@nii-vektor.ru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URL: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http://www.nii-vektor.ru</a:t>
            </a:r>
            <a:endParaRPr lang="ru-RU" sz="1169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897094" y="4849264"/>
            <a:ext cx="4412555" cy="1500033"/>
          </a:xfrm>
          <a:prstGeom prst="rect">
            <a:avLst/>
          </a:prstGeom>
        </p:spPr>
        <p:txBody>
          <a:bodyPr vert="horz" lIns="72735" tIns="36367" rIns="72735" bIns="36367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prstClr val="black"/>
                </a:solidFill>
                <a:latin typeface="Arial"/>
              </a:rPr>
              <a:t>ИНН </a:t>
            </a:r>
            <a:r>
              <a:rPr lang="ru-RU" sz="1169" dirty="0">
                <a:solidFill>
                  <a:srgbClr val="002060"/>
                </a:solidFill>
                <a:latin typeface="Arial"/>
              </a:rPr>
              <a:t>7813491943   КПП 783450001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ОГРН 1117847020400 ОКПО 07525192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р/c 40702810605000000145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Филиал АО АКБ "НОВИКОМБАНК" в г. С – Петербурге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Кор. счет № 30101810400000000902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БИК 044030902</a:t>
            </a:r>
            <a:endParaRPr lang="ru-RU" sz="1169" b="1" dirty="0">
              <a:solidFill>
                <a:srgbClr val="002060"/>
              </a:solidFill>
              <a:latin typeface="Arial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26565"/>
          <a:stretch/>
        </p:blipFill>
        <p:spPr>
          <a:xfrm>
            <a:off x="1" y="-21157"/>
            <a:ext cx="13439774" cy="473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5532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(шаблон) 16х9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3055</TotalTime>
  <Words>848</Words>
  <Application>Microsoft Office PowerPoint</Application>
  <PresentationFormat>Произвольный</PresentationFormat>
  <Paragraphs>89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Circe</vt:lpstr>
      <vt:lpstr>Ubuntu</vt:lpstr>
      <vt:lpstr>Wingdings</vt:lpstr>
      <vt:lpstr>Презентация (шаблон) 16х9</vt:lpstr>
      <vt:lpstr>Тема Office</vt:lpstr>
      <vt:lpstr>Автоматизированная система контроля, регистрации,  дезинфекции и антибактериальной обработки  общественных помещений «Альмира»</vt:lpstr>
      <vt:lpstr>АСКРД «Альмира» - назначение изделия</vt:lpstr>
      <vt:lpstr>АСКРД «Альмира» – пилотный проект</vt:lpstr>
      <vt:lpstr>АСКРД «Альмира» – ключевые преимущества </vt:lpstr>
      <vt:lpstr>АСКРД «Альмира – конфигурация </vt:lpstr>
      <vt:lpstr>АСКРД «Альмира – кооперация и партнерство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VectorSupan</cp:lastModifiedBy>
  <cp:revision>285</cp:revision>
  <cp:lastPrinted>2019-07-05T11:39:17Z</cp:lastPrinted>
  <dcterms:created xsi:type="dcterms:W3CDTF">2017-12-27T11:53:17Z</dcterms:created>
  <dcterms:modified xsi:type="dcterms:W3CDTF">2020-12-16T11:04:03Z</dcterms:modified>
</cp:coreProperties>
</file>