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2"/>
  </p:notesMasterIdLst>
  <p:sldIdLst>
    <p:sldId id="262" r:id="rId3"/>
    <p:sldId id="263" r:id="rId4"/>
    <p:sldId id="398" r:id="rId5"/>
    <p:sldId id="399" r:id="rId6"/>
    <p:sldId id="400" r:id="rId7"/>
    <p:sldId id="401" r:id="rId8"/>
    <p:sldId id="404" r:id="rId9"/>
    <p:sldId id="403" r:id="rId10"/>
    <p:sldId id="402" r:id="rId11"/>
    <p:sldId id="407" r:id="rId12"/>
    <p:sldId id="406" r:id="rId13"/>
    <p:sldId id="405" r:id="rId14"/>
    <p:sldId id="408" r:id="rId15"/>
    <p:sldId id="413" r:id="rId16"/>
    <p:sldId id="409" r:id="rId17"/>
    <p:sldId id="410" r:id="rId18"/>
    <p:sldId id="412" r:id="rId19"/>
    <p:sldId id="411" r:id="rId20"/>
    <p:sldId id="397" r:id="rId21"/>
  </p:sldIdLst>
  <p:sldSz cx="13439775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004D86"/>
    <a:srgbClr val="D3F1F9"/>
    <a:srgbClr val="B70088"/>
    <a:srgbClr val="6A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14" y="120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t>05.10.2020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7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5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9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50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4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7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18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3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8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8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7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1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7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5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20629"/>
          <a:stretch/>
        </p:blipFill>
        <p:spPr>
          <a:xfrm>
            <a:off x="1784" y="0"/>
            <a:ext cx="13437991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6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7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3182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A29FA5-F65A-46DB-8CCD-D2388DD5D6CE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32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6"/>
            <a:ext cx="2356447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8" y="402486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9566E0B0-8202-4AC1-A50E-93E93E263089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28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38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0980-F4C9-4C99-943B-E233C1AD4E55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1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A821-A386-43B1-8882-E0E7D40C541F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E1E-A6A1-453C-96BC-DF94500A913B}" type="datetime1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90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9896-F4C2-450E-A0EF-80BD2D3B9D3D}" type="datetime1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81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3351-7783-4DC1-8281-60EF86788F51}" type="datetime1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101F-E1A7-4B64-8ACA-E2148631BE1A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7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591"/>
            </a:lvl1pPr>
            <a:lvl2pPr marL="400909" indent="0">
              <a:buNone/>
              <a:defRPr sz="1273"/>
            </a:lvl2pPr>
            <a:lvl3pPr marL="801819" indent="0">
              <a:buNone/>
              <a:defRPr sz="1114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0917108-5A7F-4189-ACFC-931BDE03658E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8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CD0-3208-4805-8B50-A50D295578D0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67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E733-098B-4FE1-A9E0-F47F6E83A49E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2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D97F-3FE8-4E6F-BCFA-82D29636C86B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2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534877" y="6337427"/>
            <a:ext cx="4028643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" y="-1"/>
            <a:ext cx="13437990" cy="756067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36565" y="4128380"/>
            <a:ext cx="10890991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126" y="4314191"/>
            <a:ext cx="9575739" cy="112694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72" y="7046408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56" y="6960637"/>
            <a:ext cx="3771376" cy="5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69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9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3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8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1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2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526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2A0B50C-6055-4731-A006-5012AC2CDD41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72744" tIns="36372" rIns="72744" bIns="36372" rtlCol="0" anchor="ctr"/>
          <a:lstStyle>
            <a:defPPr>
              <a:defRPr lang="ru-RU"/>
            </a:defPPr>
            <a:lvl1pPr marL="0" algn="r" defTabSz="995507" rtl="0" eaLnBrk="1" latinLnBrk="0" hangingPunct="1">
              <a:defRPr sz="2800" b="1" kern="1200">
                <a:solidFill>
                  <a:srgbClr val="6AD1E2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D00768-0305-451D-AA06-CD2D62CCE3D3}" type="slidenum">
              <a:rPr lang="ru-RU" sz="2227" smtClean="0"/>
              <a:pPr/>
              <a:t>‹#›</a:t>
            </a:fld>
            <a:endParaRPr lang="ru-RU" sz="2227" dirty="0"/>
          </a:p>
        </p:txBody>
      </p:sp>
    </p:spTree>
    <p:extLst>
      <p:ext uri="{BB962C8B-B14F-4D97-AF65-F5344CB8AC3E}">
        <p14:creationId xmlns:p14="http://schemas.microsoft.com/office/powerpoint/2010/main" val="3459141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2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8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1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2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8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2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8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6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8" y="2012414"/>
            <a:ext cx="571190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621A65B-C968-447B-A024-318409699ABD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5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84" y="523782"/>
            <a:ext cx="11969948" cy="8197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44" y="7006700"/>
            <a:ext cx="2024412" cy="4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54-eskorobogatko\Desktop\ROSEL_LOGO2_1902-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76221" y="6803983"/>
            <a:ext cx="2222765" cy="8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" y="0"/>
            <a:ext cx="2774864" cy="5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7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402484"/>
            <a:ext cx="11157407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9" y="1853171"/>
            <a:ext cx="568565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9" y="2761381"/>
            <a:ext cx="568565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9" y="1853171"/>
            <a:ext cx="571365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10" indent="0">
              <a:buNone/>
              <a:defRPr sz="1754" b="1"/>
            </a:lvl2pPr>
            <a:lvl3pPr marL="801819" indent="0">
              <a:buNone/>
              <a:defRPr sz="1578" b="1"/>
            </a:lvl3pPr>
            <a:lvl4pPr marL="1202728" indent="0">
              <a:buNone/>
              <a:defRPr sz="1403" b="1"/>
            </a:lvl4pPr>
            <a:lvl5pPr marL="1603637" indent="0">
              <a:buNone/>
              <a:defRPr sz="1403" b="1"/>
            </a:lvl5pPr>
            <a:lvl6pPr marL="2004547" indent="0">
              <a:buNone/>
              <a:defRPr sz="1403" b="1"/>
            </a:lvl6pPr>
            <a:lvl7pPr marL="2405456" indent="0">
              <a:buNone/>
              <a:defRPr sz="1403" b="1"/>
            </a:lvl7pPr>
            <a:lvl8pPr marL="2806366" indent="0">
              <a:buNone/>
              <a:defRPr sz="1403" b="1"/>
            </a:lvl8pPr>
            <a:lvl9pPr marL="320727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9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F4453152-4ACD-4C36-99E4-A97104F11B7E}" type="datetime1">
              <a:rPr lang="ru-RU" smtClean="0"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3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BE4C9B8C-28A7-4CD2-855E-37C4CC9D94DD}" type="datetime1">
              <a:rPr lang="ru-RU" smtClean="0"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71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E176F968-4FAE-41F3-99D6-1C25984AD4FF}" type="datetime1">
              <a:rPr lang="ru-RU" smtClean="0"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3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8"/>
            <a:ext cx="6803886" cy="5372269"/>
          </a:xfrm>
        </p:spPr>
        <p:txBody>
          <a:bodyPr/>
          <a:lstStyle>
            <a:lvl1pPr>
              <a:defRPr sz="2806"/>
            </a:lvl1pPr>
            <a:lvl2pPr>
              <a:defRPr sz="2455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1472952C-BE2A-425F-944D-BD1058B158AF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7" y="503978"/>
            <a:ext cx="4334677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8"/>
            <a:ext cx="6803886" cy="5372269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10" indent="0">
              <a:buNone/>
              <a:defRPr sz="2455"/>
            </a:lvl2pPr>
            <a:lvl3pPr marL="801819" indent="0">
              <a:buNone/>
              <a:defRPr sz="2105"/>
            </a:lvl3pPr>
            <a:lvl4pPr marL="1202728" indent="0">
              <a:buNone/>
              <a:defRPr sz="1754"/>
            </a:lvl4pPr>
            <a:lvl5pPr marL="1603637" indent="0">
              <a:buNone/>
              <a:defRPr sz="1754"/>
            </a:lvl5pPr>
            <a:lvl6pPr marL="2004547" indent="0">
              <a:buNone/>
              <a:defRPr sz="1754"/>
            </a:lvl6pPr>
            <a:lvl7pPr marL="2405456" indent="0">
              <a:buNone/>
              <a:defRPr sz="1754"/>
            </a:lvl7pPr>
            <a:lvl8pPr marL="2806366" indent="0">
              <a:buNone/>
              <a:defRPr sz="1754"/>
            </a:lvl8pPr>
            <a:lvl9pPr marL="3207275" indent="0">
              <a:buNone/>
              <a:defRPr sz="175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7" y="2267902"/>
            <a:ext cx="4334677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10" indent="0">
              <a:buNone/>
              <a:defRPr sz="1227"/>
            </a:lvl2pPr>
            <a:lvl3pPr marL="801819" indent="0">
              <a:buNone/>
              <a:defRPr sz="1052"/>
            </a:lvl3pPr>
            <a:lvl4pPr marL="1202728" indent="0">
              <a:buNone/>
              <a:defRPr sz="877"/>
            </a:lvl4pPr>
            <a:lvl5pPr marL="1603637" indent="0">
              <a:buNone/>
              <a:defRPr sz="877"/>
            </a:lvl5pPr>
            <a:lvl6pPr marL="2004547" indent="0">
              <a:buNone/>
              <a:defRPr sz="877"/>
            </a:lvl6pPr>
            <a:lvl7pPr marL="2405456" indent="0">
              <a:buNone/>
              <a:defRPr sz="877"/>
            </a:lvl7pPr>
            <a:lvl8pPr marL="2806366" indent="0">
              <a:buNone/>
              <a:defRPr sz="877"/>
            </a:lvl8pPr>
            <a:lvl9pPr marL="320727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3986" y="7006703"/>
            <a:ext cx="3023949" cy="402483"/>
          </a:xfrm>
          <a:prstGeom prst="rect">
            <a:avLst/>
          </a:prstGeom>
        </p:spPr>
        <p:txBody>
          <a:bodyPr/>
          <a:lstStyle/>
          <a:p>
            <a:fld id="{05A97CC7-3330-40B6-A9DE-C113E8A37F2A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0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3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5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159159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4" y="1385180"/>
            <a:ext cx="11969948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4917" y="405094"/>
            <a:ext cx="79851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7" b="1">
                <a:solidFill>
                  <a:srgbClr val="6AD1E2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 descr="E:\ПРЕЗЕНТАЦИИ, ПЛАКАТЫ\Олег Супян\21-03-2018_10-08-54\RUSELECTRONICS_LOGO\RUSELECTRONICS_LOGO\LOGO_RGB\PNG\FULL_VERSION_PNG\RUSELECTRONICS_RGB_RUS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8767" r="52874" b="38401"/>
          <a:stretch/>
        </p:blipFill>
        <p:spPr bwMode="auto">
          <a:xfrm>
            <a:off x="923985" y="6826792"/>
            <a:ext cx="1413990" cy="4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54-eskorobogatko\Desktop\Варианты логотипа_1_рус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7" y="6928694"/>
            <a:ext cx="1710473" cy="4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upyan_OU\Desktop\Листовки\Логотип НИИ Вектор\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14" y="6826791"/>
            <a:ext cx="3602438" cy="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819" rtl="0" eaLnBrk="1" latinLnBrk="0" hangingPunct="1">
        <a:lnSpc>
          <a:spcPct val="90000"/>
        </a:lnSpc>
        <a:spcBef>
          <a:spcPct val="0"/>
        </a:spcBef>
        <a:buNone/>
        <a:defRPr sz="1909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0" indent="0" algn="l" defTabSz="801819" rtl="0" eaLnBrk="1" latinLnBrk="0" hangingPunct="1">
        <a:lnSpc>
          <a:spcPct val="90000"/>
        </a:lnSpc>
        <a:spcBef>
          <a:spcPts val="877"/>
        </a:spcBef>
        <a:buClr>
          <a:srgbClr val="B70088"/>
        </a:buClr>
        <a:buFont typeface="Arial" panose="020B0604020202020204" pitchFamily="34" charset="0"/>
        <a:buNone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indent="0" algn="l" defTabSz="801819" rtl="0" eaLnBrk="1" latinLnBrk="0" hangingPunct="1">
        <a:lnSpc>
          <a:spcPct val="90000"/>
        </a:lnSpc>
        <a:spcBef>
          <a:spcPts val="438"/>
        </a:spcBef>
        <a:buClr>
          <a:srgbClr val="B70088"/>
        </a:buClr>
        <a:buFont typeface="Arial" panose="020B0604020202020204" pitchFamily="34" charset="0"/>
        <a:buNone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5002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91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6821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7729" indent="-200455" algn="l" defTabSz="80181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910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819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8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7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6366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7275" algn="l" defTabSz="801819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136565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</p:spTree>
    <p:extLst>
      <p:ext uri="{BB962C8B-B14F-4D97-AF65-F5344CB8AC3E}">
        <p14:creationId xmlns:p14="http://schemas.microsoft.com/office/powerpoint/2010/main" val="9832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tek-know.ru/upload/iblock/4da/4da880bd561cec0310dd9ad652cba7e4.jp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i-vektor.ru/" TargetMode="External"/><Relationship Id="rId2" Type="http://schemas.openxmlformats.org/officeDocument/2006/relationships/hyperlink" Target="mailto:nii@nii-vekto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0627" y="4240970"/>
            <a:ext cx="8264915" cy="120912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irce" panose="020B0502020203020203" pitchFamily="34" charset="-52"/>
              </a:rPr>
              <a:t>Возможности по проведению испытаний</a:t>
            </a:r>
            <a:br>
              <a:rPr lang="ru-RU" dirty="0">
                <a:latin typeface="Circe" panose="020B0502020203020203" pitchFamily="34" charset="-52"/>
              </a:rPr>
            </a:br>
            <a:r>
              <a:rPr lang="ru-RU" dirty="0">
                <a:latin typeface="Circe" panose="020B0502020203020203" pitchFamily="34" charset="-52"/>
              </a:rPr>
              <a:t>АО «НИИ «Вектор»</a:t>
            </a:r>
          </a:p>
        </p:txBody>
      </p:sp>
    </p:spTree>
    <p:extLst>
      <p:ext uri="{BB962C8B-B14F-4D97-AF65-F5344CB8AC3E}">
        <p14:creationId xmlns:p14="http://schemas.microsoft.com/office/powerpoint/2010/main" val="378964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39214" y="764290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Участок электрических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10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E1DED6B-C07E-4D5B-87BD-C6CE9E179E5D}"/>
              </a:ext>
            </a:extLst>
          </p:cNvPr>
          <p:cNvSpPr/>
          <p:nvPr/>
        </p:nvSpPr>
        <p:spPr>
          <a:xfrm>
            <a:off x="647126" y="1581386"/>
            <a:ext cx="4950972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07943">
              <a:lnSpc>
                <a:spcPct val="170000"/>
              </a:lnSpc>
              <a:buClr>
                <a:srgbClr val="B70088"/>
              </a:buClr>
            </a:pPr>
            <a:r>
              <a:rPr lang="ru-RU" sz="2000" b="1" dirty="0">
                <a:latin typeface="Circe" panose="020B0502020203020203"/>
              </a:rPr>
              <a:t>Виды испытаний: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испытания на электрическую прочность в нормальных условиях;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испытания на электрическую прочность при повышенной влажности;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испытания на электрическую прочность</a:t>
            </a:r>
            <a:br>
              <a:rPr lang="ru-RU" sz="1800" dirty="0">
                <a:latin typeface="Circe" panose="020B0502020203020203"/>
              </a:rPr>
            </a:br>
            <a:r>
              <a:rPr lang="ru-RU" sz="1800" dirty="0">
                <a:latin typeface="Circe" panose="020B0502020203020203"/>
              </a:rPr>
              <a:t>при воздействии вибрации;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измерения сопротивления изоляции.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8DC8AB-0AAB-4B6B-B49A-654D4FDD4E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1206" y="1684633"/>
            <a:ext cx="4608062" cy="2702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5D4D86-E44B-4FEA-A9D5-87908F7E1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908" y="4684712"/>
            <a:ext cx="2650104" cy="1232066"/>
          </a:xfrm>
          <a:prstGeom prst="rect">
            <a:avLst/>
          </a:prstGeom>
          <a:gradFill>
            <a:gsLst>
              <a:gs pos="1000">
                <a:schemeClr val="accent1">
                  <a:lumMod val="88000"/>
                  <a:lumOff val="12000"/>
                </a:schemeClr>
              </a:gs>
              <a:gs pos="70000">
                <a:srgbClr val="C3DAEF">
                  <a:lumMod val="88000"/>
                  <a:lumOff val="12000"/>
                </a:srgbClr>
              </a:gs>
              <a:gs pos="35000">
                <a:schemeClr val="accent1">
                  <a:lumMod val="45000"/>
                  <a:lumOff val="55000"/>
                  <a:alpha val="83000"/>
                </a:schemeClr>
              </a:gs>
              <a:gs pos="53000">
                <a:schemeClr val="accent1">
                  <a:lumMod val="17000"/>
                  <a:lumOff val="83000"/>
                </a:schemeClr>
              </a:gs>
              <a:gs pos="94000">
                <a:schemeClr val="accent1">
                  <a:lumMod val="79000"/>
                  <a:lumOff val="21000"/>
                </a:schemeClr>
              </a:gs>
              <a:gs pos="15000">
                <a:srgbClr val="F2F7FC">
                  <a:lumMod val="84000"/>
                  <a:lumOff val="16000"/>
                </a:srgbClr>
              </a:gs>
              <a:gs pos="81000">
                <a:schemeClr val="accent1">
                  <a:lumMod val="42000"/>
                  <a:lumOff val="58000"/>
                </a:schemeClr>
              </a:gs>
            </a:gsLst>
            <a:lin ang="5400000" scaled="1"/>
          </a:gradFill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E539A7-F939-4139-BD97-F656459D4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207" y="5398535"/>
            <a:ext cx="2211883" cy="10364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Пробойная установка с мегаомметром HIOKI 3153">
            <a:hlinkClick r:id="rId6"/>
            <a:extLst>
              <a:ext uri="{FF2B5EF4-FFF2-40B4-BE49-F238E27FC236}">
                <a16:creationId xmlns:a16="http://schemas.microsoft.com/office/drawing/2014/main" xmlns="" id="{42061C5D-7806-47EE-B892-268882FAE612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4309" y="5916778"/>
            <a:ext cx="2211883" cy="14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0672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94227" y="654527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Перечень испытательного оборудования участка ударных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11</a:t>
            </a:fld>
            <a:endParaRPr lang="ru-RU" dirty="0">
              <a:latin typeface="Circe" panose="020B0502020203020203" pitchFamily="34" charset="-5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043C426-88A4-4174-92F7-E9CD050D4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88621"/>
              </p:ext>
            </p:extLst>
          </p:nvPr>
        </p:nvGraphicFramePr>
        <p:xfrm>
          <a:off x="747361" y="1500593"/>
          <a:ext cx="10479963" cy="233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7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598">
                <a:tc>
                  <a:txBody>
                    <a:bodyPr/>
                    <a:lstStyle/>
                    <a:p>
                      <a:pPr marL="0" indent="17780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3357738807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Испытание переменным током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    0,1 кВ…5 </a:t>
                      </a:r>
                      <a:r>
                        <a:rPr lang="ru-RU" sz="1600" b="0" kern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кВ</a:t>
                      </a: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              0,001 мА…40 мА              1…999 с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Испытание постоянным током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0,1 кВ…6 кВ                0,001 мА…10 мА              1…999 с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3866736413"/>
                  </a:ext>
                </a:extLst>
              </a:tr>
              <a:tr h="440984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Измерение </a:t>
                      </a:r>
                      <a:r>
                        <a:rPr lang="en-US" sz="1600" b="0" kern="0" dirty="0">
                          <a:solidFill>
                            <a:srgbClr val="B70088"/>
                          </a:solidFill>
                          <a:latin typeface="+mn-lt"/>
                          <a:ea typeface="+mn-ea"/>
                          <a:cs typeface="Arial" charset="0"/>
                        </a:rPr>
                        <a:t>  R</a:t>
                      </a: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изоляции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1 МОм…9999 МОм       50/100/250/500/1000 В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242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Измерение   </a:t>
                      </a:r>
                      <a:r>
                        <a:rPr lang="en-US" sz="1600" b="0" kern="0" dirty="0">
                          <a:solidFill>
                            <a:srgbClr val="B70088"/>
                          </a:solidFill>
                          <a:latin typeface="+mn-lt"/>
                          <a:ea typeface="+mn-ea"/>
                          <a:cs typeface="Arial" charset="0"/>
                        </a:rPr>
                        <a:t>R </a:t>
                      </a: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низкоомных цепей</a:t>
                      </a:r>
                      <a:endParaRPr lang="en-US" sz="1600" b="0" kern="0" dirty="0">
                        <a:solidFill>
                          <a:srgbClr val="B70088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0,1 мОм…650 мОм       6 В       3 А…30 А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750425373"/>
                  </a:ext>
                </a:extLst>
              </a:tr>
              <a:tr h="347242"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Детектор тока утечки</a:t>
                      </a:r>
                      <a:endParaRPr lang="en-US" sz="1600" b="0" kern="0" dirty="0">
                        <a:solidFill>
                          <a:srgbClr val="B70088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0,3 мА…100 мА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60439712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C1DBDBE-87A0-4432-B0AC-7AEB54647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34950"/>
              </p:ext>
            </p:extLst>
          </p:nvPr>
        </p:nvGraphicFramePr>
        <p:xfrm>
          <a:off x="694228" y="4263222"/>
          <a:ext cx="10495388" cy="248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6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422">
                <a:tc>
                  <a:txBody>
                    <a:bodyPr/>
                    <a:lstStyle/>
                    <a:p>
                      <a:pPr marL="0" indent="17780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210781047"/>
                  </a:ext>
                </a:extLst>
              </a:tr>
              <a:tr h="373422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Испытание переменным током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100 В…5000 В                  0,3 мА…100 мА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792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Испытание постоянным током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100 В…5000 В                  0,3 мА… 10 мА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468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Измерение </a:t>
                      </a:r>
                      <a:r>
                        <a:rPr lang="en-US" sz="1600" b="0" kern="0" dirty="0">
                          <a:solidFill>
                            <a:srgbClr val="B70088"/>
                          </a:solidFill>
                          <a:latin typeface="+mn-lt"/>
                          <a:ea typeface="+mn-ea"/>
                          <a:cs typeface="Arial" charset="0"/>
                        </a:rPr>
                        <a:t>  R</a:t>
                      </a: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изоляции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1 Мом…1999 Мом           500/1000 В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632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Детектор токов утечки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 0,3 мА…100 мА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750425373"/>
                  </a:ext>
                </a:extLst>
              </a:tr>
              <a:tr h="384632">
                <a:tc>
                  <a:txBody>
                    <a:bodyPr/>
                    <a:lstStyle/>
                    <a:p>
                      <a:pPr marL="0" indent="17780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Испытание переменным током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 lvl="0" indent="17780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100 В…5000 В                  0,3 мА…100 мА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6043971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925BC4-E622-444A-BC35-219E8CC5DEC3}"/>
              </a:ext>
            </a:extLst>
          </p:cNvPr>
          <p:cNvSpPr txBox="1"/>
          <p:nvPr/>
        </p:nvSpPr>
        <p:spPr>
          <a:xfrm>
            <a:off x="1756027" y="1138767"/>
            <a:ext cx="200526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irce" panose="020B0502020203020203"/>
              </a:rPr>
              <a:t>GPT-79803</a:t>
            </a:r>
            <a:endParaRPr lang="ru-RU" b="1" dirty="0">
              <a:latin typeface="Circe" panose="020B050202020302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FC974-7BAB-40B9-A7D5-BC19E3DE43F4}"/>
              </a:ext>
            </a:extLst>
          </p:cNvPr>
          <p:cNvSpPr txBox="1"/>
          <p:nvPr/>
        </p:nvSpPr>
        <p:spPr>
          <a:xfrm>
            <a:off x="1756027" y="3869268"/>
            <a:ext cx="200526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irce" panose="020B0502020203020203"/>
              </a:rPr>
              <a:t>GPT-815</a:t>
            </a:r>
            <a:endParaRPr lang="ru-RU" b="1" dirty="0"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204068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56824" y="728458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Перечень испытательного оборудования участка ударных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12</a:t>
            </a:fld>
            <a:endParaRPr lang="ru-RU" dirty="0">
              <a:latin typeface="Circe" panose="020B0502020203020203" pitchFamily="34" charset="-52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83FF2D4-E307-48BD-9DB7-A37192CE0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79706"/>
              </p:ext>
            </p:extLst>
          </p:nvPr>
        </p:nvGraphicFramePr>
        <p:xfrm>
          <a:off x="826202" y="1843112"/>
          <a:ext cx="9450745" cy="359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0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565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Пробойная установка - проверка электрической прочности</a:t>
                      </a:r>
                      <a:endParaRPr lang="ru-RU" sz="1700" b="1" kern="1200" dirty="0">
                        <a:solidFill>
                          <a:schemeClr val="lt1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700" b="1" kern="1200" dirty="0">
                        <a:solidFill>
                          <a:schemeClr val="lt1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203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Тестовое напряжение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  переменное напряжение: от 0.2 до 5 кВ, 500 В·А (максимум 30 минут)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    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постоянное напряжение: от 0.2 до 5 кВ, 50 В·А (непрерывно) 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Диапазон измерений тока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    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0,01 до 100 мА, ±(2 % изм. величины ± 5 </a:t>
                      </a:r>
                      <a:r>
                        <a:rPr lang="ru-RU" sz="1600" kern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е.м.р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.)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    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10 мА /100 мА, АС (среднее и среднеквадратичное значение) 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620">
                <a:tc gridSpan="2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Мегаомметр</a:t>
                      </a:r>
                      <a:r>
                        <a:rPr lang="ru-RU" sz="1600" b="1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- измерение сопротивления изоляции </a:t>
                      </a:r>
                    </a:p>
                  </a:txBody>
                  <a:tcPr marL="65930" marR="65930" marT="0" marB="0" anchor="ctr"/>
                </a:tc>
                <a:tc hMerge="1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irce" panose="020B0502020203020203" pitchFamily="34" charset="-52"/>
                        <a:ea typeface="+mn-ea"/>
                        <a:cs typeface="Arial" charset="0"/>
                      </a:endParaRP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311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Тестовое напряжение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    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50 В / 1200 В, DC 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072"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Измеряемое сопротивление 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    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0.1 до 10 ГОм, 4 диапазона 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C63CE3-0264-45DC-AB31-79DF591CBC0D}"/>
              </a:ext>
            </a:extLst>
          </p:cNvPr>
          <p:cNvSpPr txBox="1"/>
          <p:nvPr/>
        </p:nvSpPr>
        <p:spPr>
          <a:xfrm>
            <a:off x="756824" y="1404223"/>
            <a:ext cx="200526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irce" panose="020B0502020203020203"/>
              </a:rPr>
              <a:t>HIOKI 3153</a:t>
            </a:r>
            <a:endParaRPr lang="ru-RU" b="1" dirty="0">
              <a:latin typeface="Circe" panose="020B0502020203020203"/>
            </a:endParaRPr>
          </a:p>
        </p:txBody>
      </p:sp>
    </p:spTree>
    <p:extLst>
      <p:ext uri="{BB962C8B-B14F-4D97-AF65-F5344CB8AC3E}">
        <p14:creationId xmlns:p14="http://schemas.microsoft.com/office/powerpoint/2010/main" val="185418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7349" y="795389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Дополнительные услуги испытательного центра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13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1E0849-AA9E-4642-BA2C-3BDE5FDE068F}"/>
              </a:ext>
            </a:extLst>
          </p:cNvPr>
          <p:cNvSpPr/>
          <p:nvPr/>
        </p:nvSpPr>
        <p:spPr>
          <a:xfrm>
            <a:off x="725863" y="1800148"/>
            <a:ext cx="11067068" cy="387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986" indent="-251986" algn="just" defTabSz="1007943"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 pitchFamily="34" charset="-52"/>
              </a:rPr>
              <a:t>Составление программ и методик испытаний изделий на соответствие требованиям стойкости к воздействию климатических и механических факторов  в соответствии ГОСТ РВ 20.57.305-98, ГОСТ РВ 20.57.306-98.</a:t>
            </a:r>
          </a:p>
          <a:p>
            <a:pPr marL="251986" indent="-251986" algn="just" defTabSz="1007943">
              <a:spcBef>
                <a:spcPts val="1102"/>
              </a:spcBef>
              <a:spcAft>
                <a:spcPts val="1200"/>
              </a:spcAft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 pitchFamily="34" charset="-52"/>
              </a:rPr>
              <a:t>Составление программ и методик испытаний изделий на надежность в соответствии с ГОСТ РВ 20.39.303-98, ГОСТ РВ 20.57.304-98, ГОСТ РВ 0027-009-2008, в том числе: </a:t>
            </a:r>
          </a:p>
          <a:p>
            <a:pPr marL="625475" indent="-285750" defTabSz="1007943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800" u="sng" kern="1400" dirty="0">
                <a:latin typeface="Circe" panose="020B0502020203020203" pitchFamily="34" charset="-52"/>
              </a:rPr>
              <a:t>планы испытаний для контроля средней наработки на отказ (ГОСТ Р 27.4.02-2005);  </a:t>
            </a:r>
          </a:p>
          <a:p>
            <a:pPr marL="625475" indent="-285750" defTabSz="1007943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800" u="sng" kern="1400" dirty="0">
                <a:latin typeface="Circe" panose="020B0502020203020203" pitchFamily="34" charset="-52"/>
              </a:rPr>
              <a:t>планы испытаний для контроля вероятности безотказной работы  (ГОСТ Р 27.403-2009);</a:t>
            </a:r>
          </a:p>
          <a:p>
            <a:pPr marL="625475" indent="-285750" defTabSz="1007943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800" u="sng" kern="1400" dirty="0">
                <a:latin typeface="Circe" panose="020B0502020203020203" pitchFamily="34" charset="-52"/>
              </a:rPr>
              <a:t>планы испытаний для контроля коэффициента готовности (ГОСТ Р 27.404-2009).</a:t>
            </a:r>
          </a:p>
          <a:p>
            <a:pPr marL="251986" indent="-251986" algn="just" defTabSz="1007943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 pitchFamily="34" charset="-52"/>
              </a:rPr>
              <a:t>Проведение и оформления расчетов надежности.</a:t>
            </a:r>
          </a:p>
          <a:p>
            <a:pPr marL="251986" indent="-251986" algn="just" defTabSz="1007943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 pitchFamily="34" charset="-52"/>
              </a:rPr>
              <a:t>Обоснование (расчет) запасов в комплектах ЗИП.</a:t>
            </a:r>
          </a:p>
        </p:txBody>
      </p:sp>
    </p:spTree>
    <p:extLst>
      <p:ext uri="{BB962C8B-B14F-4D97-AF65-F5344CB8AC3E}">
        <p14:creationId xmlns:p14="http://schemas.microsoft.com/office/powerpoint/2010/main" val="101551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25865" y="756737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Преимущества испытательного центра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14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6B0F2D-682E-40A8-950E-DC1DA3427BEB}"/>
              </a:ext>
            </a:extLst>
          </p:cNvPr>
          <p:cNvSpPr/>
          <p:nvPr/>
        </p:nvSpPr>
        <p:spPr>
          <a:xfrm>
            <a:off x="725865" y="1404221"/>
            <a:ext cx="5689214" cy="433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986" indent="-251986" algn="just" defTabSz="1007943">
              <a:lnSpc>
                <a:spcPct val="15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полнота;</a:t>
            </a:r>
          </a:p>
          <a:p>
            <a:pPr marL="251986" indent="-251986" algn="just" defTabSz="1007943">
              <a:lnSpc>
                <a:spcPct val="15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своевременность;</a:t>
            </a:r>
          </a:p>
          <a:p>
            <a:pPr marL="251986" indent="-251986" algn="just" defTabSz="1007943">
              <a:lnSpc>
                <a:spcPct val="15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объективность;</a:t>
            </a:r>
          </a:p>
          <a:p>
            <a:pPr marL="251986" indent="-251986" algn="just" defTabSz="1007943">
              <a:lnSpc>
                <a:spcPct val="15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точность проводимых испытаний;</a:t>
            </a:r>
          </a:p>
          <a:p>
            <a:pPr marL="251986" indent="-251986" algn="just" defTabSz="1007943"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наличие аккредитации Минобороны России о соответствии требованиям, предъявляемым к технической компетентности и независимости;</a:t>
            </a:r>
          </a:p>
          <a:p>
            <a:pPr marL="251986" indent="-251986" algn="just" defTabSz="1007943">
              <a:lnSpc>
                <a:spcPct val="15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latin typeface="Circe" panose="020B0502020203020203" pitchFamily="34" charset="-52"/>
              </a:rPr>
              <a:t>достоверность результатов и выводов.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AA3DDC9-47D7-445D-8774-E29D98869F1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6719888" y="1404221"/>
            <a:ext cx="5242726" cy="3931349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7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94227" y="720304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Политика АО «НИИ «Вектор» в области качества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15</a:t>
            </a:fld>
            <a:endParaRPr lang="ru-RU" dirty="0">
              <a:latin typeface="Circe" panose="020B0502020203020203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5BF186-94D7-412E-AC93-92E97BBB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82" y="1062003"/>
            <a:ext cx="4212544" cy="58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7349" y="938228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Испытательный полигон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16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3B2988D-FA69-42B1-96F1-3E50BFE6006E}"/>
              </a:ext>
            </a:extLst>
          </p:cNvPr>
          <p:cNvSpPr/>
          <p:nvPr/>
        </p:nvSpPr>
        <p:spPr>
          <a:xfrm>
            <a:off x="807349" y="1553256"/>
            <a:ext cx="107076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50000"/>
              </a:lnSpc>
              <a:spcAft>
                <a:spcPts val="600"/>
              </a:spcAft>
            </a:pPr>
            <a:r>
              <a:rPr lang="ru-RU" sz="20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успешных разработок  средств, комплексов и систем радио- и радиотехнического мониторинга электромагнитных излучений в широком диапазоне частот требуется физическое моделирование процессов передачи, приема и обработки радиосигналов с учетом реальной электромагнитной обстановки, что невозможно осуществить в условиях ограниченного пространства лабораторного корпуса и территории предприятия в городе. Для решения этого круга задач АО «НИИ «Вектор» располагает собственным испытательным полигоном.</a:t>
            </a:r>
            <a:endParaRPr lang="ru-RU" sz="1600" dirty="0">
              <a:latin typeface="Circe" panose="020B05020202030202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9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13081" y="654527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Возможности испытательного полигона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17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6BAA85E-CF32-4D98-BF23-EA87F35A9CA3}"/>
              </a:ext>
            </a:extLst>
          </p:cNvPr>
          <p:cNvSpPr/>
          <p:nvPr/>
        </p:nvSpPr>
        <p:spPr>
          <a:xfrm>
            <a:off x="741522" y="1077090"/>
            <a:ext cx="6743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50000"/>
              </a:lnSpc>
            </a:pPr>
            <a:r>
              <a:rPr lang="ru-RU" sz="15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Наличие специальной обособленной территории  создает возможность для развертывания на испытательном полигоне стендов для исследований и разработки аппаратно-программных средств </a:t>
            </a:r>
            <a:r>
              <a:rPr lang="ru-RU" sz="1500" dirty="0" err="1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радиомониторинга</a:t>
            </a:r>
            <a:r>
              <a:rPr lang="ru-RU" sz="15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 на практически всем используемом диапазоне частот.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ru-RU" sz="15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испытательного полигона имеются испытательные площадки, обеспеченные всей необходимой инженерной инфраструктурой.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079958-8CEA-40A2-834F-EF118A00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54" y="1231906"/>
            <a:ext cx="4178276" cy="23502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19B7A3-B5CA-436D-AC32-A0401C0FC9AB}"/>
              </a:ext>
            </a:extLst>
          </p:cNvPr>
          <p:cNvSpPr/>
          <p:nvPr/>
        </p:nvSpPr>
        <p:spPr>
          <a:xfrm>
            <a:off x="604844" y="3862015"/>
            <a:ext cx="1091016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ru-RU" sz="1500" u="sng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Отдельно следует выделить: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ru-RU" sz="15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- испытательную площадку имитирующую водную поверхность размером 300х300м, покрытую металлической ортогональной сетью с ячейкой 1 х 1м  с дистанционно управляемым опорно-поворотным устройством г/п 250 кг для размещения антенно-фидерных систем;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ru-RU" sz="15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- поворотную платформу с дистанционным управлением грузоподъемностью 25 т для испытания оборудования, устанавливаемого на колесной и гусеничной технике;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ru-RU" sz="1500" dirty="0">
                <a:latin typeface="Circe" panose="020B0502020203020203"/>
                <a:ea typeface="Calibri" panose="020F0502020204030204" pitchFamily="34" charset="0"/>
                <a:cs typeface="Times New Roman" panose="02020603050405020304" pitchFamily="18" charset="0"/>
              </a:rPr>
              <a:t>- деревянные и металлические вышки высотой 15-26 м для размещения оборудования, обеспеченные всей необходимой инженерной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145097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5947" y="698764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Преимущества испытательного полигона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18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5431ED-6343-4B5E-8C88-04A2F2C88852}"/>
              </a:ext>
            </a:extLst>
          </p:cNvPr>
          <p:cNvSpPr/>
          <p:nvPr/>
        </p:nvSpPr>
        <p:spPr>
          <a:xfrm>
            <a:off x="665947" y="1231333"/>
            <a:ext cx="109290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52425"/>
            <a:r>
              <a:rPr lang="ru-RU" sz="1800" dirty="0"/>
              <a:t>	</a:t>
            </a:r>
            <a:r>
              <a:rPr lang="ru-RU" sz="2000" dirty="0">
                <a:latin typeface="Circe" panose="020B0502020203020203"/>
              </a:rPr>
              <a:t>Преимуществом служит наличие больших, отдаленных от жилья открытых пространств без отражающих и искажающих электромагнитные поля построек, что способствует проведению исследований, измерений и испытаний антенно-фидерных систем в условиях реальных наводок и отражений. </a:t>
            </a:r>
          </a:p>
          <a:p>
            <a:pPr algn="just" defTabSz="352425"/>
            <a:r>
              <a:rPr lang="ru-RU" sz="2000" dirty="0">
                <a:latin typeface="Circe" panose="020B0502020203020203"/>
              </a:rPr>
              <a:t>	Возможность развертывания стендов для исследований и разработки аппаратно-программных средств </a:t>
            </a:r>
            <a:r>
              <a:rPr lang="ru-RU" sz="2000" dirty="0" err="1">
                <a:latin typeface="Circe" panose="020B0502020203020203"/>
              </a:rPr>
              <a:t>радиомониторинга</a:t>
            </a:r>
            <a:r>
              <a:rPr lang="ru-RU" sz="2000" dirty="0">
                <a:latin typeface="Circe" panose="020B0502020203020203"/>
              </a:rPr>
              <a:t>.</a:t>
            </a:r>
          </a:p>
          <a:p>
            <a:pPr algn="just" defTabSz="352425"/>
            <a:r>
              <a:rPr lang="ru-RU" sz="2000" dirty="0">
                <a:latin typeface="Circe" panose="020B0502020203020203"/>
              </a:rPr>
              <a:t>	На территории испытательного полигона имеются различные испытательные площадки, обеспеченные всей необходимой инженерной инфраструктурой.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8FB854-4EA4-4B70-9928-6D659ECD77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5" y="4040729"/>
            <a:ext cx="3721643" cy="269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36C726-9D36-4FE0-A66E-788AAF4F15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49" y="4040729"/>
            <a:ext cx="3493482" cy="269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00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931" y="4057117"/>
            <a:ext cx="13328844" cy="2051451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35" tIns="36367" rIns="72735" bIns="36367" rtlCol="0" anchor="ctr"/>
          <a:lstStyle/>
          <a:p>
            <a:pPr algn="ctr" defTabSz="791926"/>
            <a:endParaRPr lang="ru-RU" sz="2292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90" y="4202213"/>
            <a:ext cx="4789821" cy="1543705"/>
          </a:xfrm>
        </p:spPr>
        <p:txBody>
          <a:bodyPr>
            <a:noAutofit/>
          </a:bodyPr>
          <a:lstStyle/>
          <a:p>
            <a:pPr marL="213402" fontAlgn="ctr">
              <a:lnSpc>
                <a:spcPct val="100000"/>
              </a:lnSpc>
            </a:pPr>
            <a:r>
              <a:rPr lang="ru-RU" sz="1169" b="1" dirty="0">
                <a:solidFill>
                  <a:srgbClr val="002060"/>
                </a:solidFill>
              </a:rPr>
              <a:t>Юридический адрес:</a:t>
            </a:r>
            <a:endParaRPr lang="en-US" sz="1169" b="1" dirty="0">
              <a:solidFill>
                <a:srgbClr val="002060"/>
              </a:solidFill>
            </a:endParaRP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ул. Академика Павлова, д.14а, г. Санкт-Петербург, 197376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b="1" dirty="0">
                <a:solidFill>
                  <a:srgbClr val="002060"/>
                </a:solidFill>
              </a:rPr>
              <a:t>Физический адрес основного офиса</a:t>
            </a:r>
            <a:r>
              <a:rPr lang="en-US" sz="1169" b="1" dirty="0">
                <a:solidFill>
                  <a:srgbClr val="002060"/>
                </a:solidFill>
              </a:rPr>
              <a:t>: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ул. Кантемировская, д. 10, г. Санкт-Петербург, 197342</a:t>
            </a:r>
          </a:p>
          <a:p>
            <a:pPr marL="213402" fontAlgn="ctr">
              <a:lnSpc>
                <a:spcPct val="100000"/>
              </a:lnSpc>
            </a:pPr>
            <a:r>
              <a:rPr lang="ru-RU" sz="1169" dirty="0">
                <a:solidFill>
                  <a:srgbClr val="002060"/>
                </a:solidFill>
              </a:rPr>
              <a:t>тел./факс: +7 (812) 591-72-74, тел.: +7 (812) 295-10-97</a:t>
            </a:r>
          </a:p>
          <a:p>
            <a:pPr marL="213402" lvl="1" fontAlgn="ctr">
              <a:lnSpc>
                <a:spcPct val="100000"/>
              </a:lnSpc>
            </a:pPr>
            <a:r>
              <a:rPr lang="en-US" sz="1169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ru-RU" sz="1169" dirty="0" err="1">
                <a:solidFill>
                  <a:schemeClr val="accent4">
                    <a:lumMod val="10000"/>
                  </a:schemeClr>
                </a:solidFill>
              </a:rPr>
              <a:t>mail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nii@nii-vektor.ru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169" dirty="0">
                <a:solidFill>
                  <a:schemeClr val="accent4">
                    <a:lumMod val="10000"/>
                  </a:schemeClr>
                </a:solidFill>
              </a:rPr>
              <a:t>URL: </a:t>
            </a:r>
            <a:r>
              <a:rPr lang="ru-RU" sz="1169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http://www.nii-vektor.ru</a:t>
            </a:r>
            <a:endParaRPr lang="ru-RU" sz="1169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38736" y="4278416"/>
            <a:ext cx="4412555" cy="1500033"/>
          </a:xfrm>
          <a:prstGeom prst="rect">
            <a:avLst/>
          </a:prstGeom>
        </p:spPr>
        <p:txBody>
          <a:bodyPr vert="horz" lIns="72735" tIns="36367" rIns="72735" bIns="36367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prstClr val="black"/>
                </a:solidFill>
                <a:latin typeface="Arial"/>
              </a:rPr>
              <a:t>ИНН </a:t>
            </a:r>
            <a:r>
              <a:rPr lang="ru-RU" sz="1169" dirty="0">
                <a:solidFill>
                  <a:srgbClr val="002060"/>
                </a:solidFill>
                <a:latin typeface="Arial"/>
              </a:rPr>
              <a:t>7813491943   КПП 783450001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ОГРН 1117847020400 ОКПО 07525192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р/c 40702810605000000145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Филиал АО АКБ "НОВИКОМБАНК" в г. С – Петербурге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Кор. счет № 30101810400000000902</a:t>
            </a:r>
            <a:endParaRPr lang="en-US" sz="1169" dirty="0">
              <a:solidFill>
                <a:srgbClr val="002060"/>
              </a:solidFill>
              <a:latin typeface="Arial"/>
            </a:endParaRPr>
          </a:p>
          <a:p>
            <a:pPr marL="0" indent="0" algn="r" defTabSz="801819">
              <a:lnSpc>
                <a:spcPct val="100000"/>
              </a:lnSpc>
              <a:spcBef>
                <a:spcPts val="0"/>
              </a:spcBef>
              <a:spcAft>
                <a:spcPts val="477"/>
              </a:spcAft>
              <a:buNone/>
            </a:pPr>
            <a:r>
              <a:rPr lang="ru-RU" sz="1169" dirty="0">
                <a:solidFill>
                  <a:srgbClr val="002060"/>
                </a:solidFill>
                <a:latin typeface="Arial"/>
              </a:rPr>
              <a:t>БИК 044030902</a:t>
            </a:r>
            <a:endParaRPr lang="ru-RU" sz="1169" b="1" dirty="0">
              <a:solidFill>
                <a:srgbClr val="002060"/>
              </a:solidFill>
              <a:latin typeface="Arial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 b="26565"/>
          <a:stretch/>
        </p:blipFill>
        <p:spPr>
          <a:xfrm>
            <a:off x="0" y="2"/>
            <a:ext cx="13439775" cy="4057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45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2169" y="758037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Проблематика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2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622169" y="1192874"/>
            <a:ext cx="11821212" cy="3392487"/>
          </a:xfrm>
        </p:spPr>
        <p:txBody>
          <a:bodyPr vert="horz" lIns="0" tIns="45720" rIns="91440" bIns="45720" rtlCol="0">
            <a:normAutofit/>
          </a:bodyPr>
          <a:lstStyle/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400" dirty="0">
                <a:latin typeface="Circe" panose="020B0502020203020203" pitchFamily="34" charset="-52"/>
              </a:rPr>
              <a:t>	</a:t>
            </a:r>
            <a:r>
              <a:rPr lang="ru-RU" sz="1800" dirty="0">
                <a:latin typeface="Circe" panose="020B0502020203020203" pitchFamily="34" charset="-52"/>
              </a:rPr>
              <a:t>Для того чтобы определить, соответствие реальных технических характеристик заявленным, соответствует ли изделие требованиям нормативных правовых актов РФ, вся продукция должна проходить испытания. Основная задача испытаний заключается в экспертном исследовании потребительских качеств товаров в рамках существующих стандартов и требованиям. Цель испытаний – исключить продукцию не соответствующую стандартам из оборота, защитить интересы потребителей. Испытание продукции считается важной составляющей технического регулирования рынка. Производство при этом приобретает цивилизованный и контролируемый формат.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400" kern="1400" dirty="0">
              <a:latin typeface="Circe" panose="020B0502020203020203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176692-6FE8-4BF2-82DC-FB48E36B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93" y="4452036"/>
            <a:ext cx="4416003" cy="24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0277" y="747311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Решение АО «НИИ «Вектор»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3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801278" y="1404223"/>
            <a:ext cx="10878532" cy="4591224"/>
          </a:xfrm>
        </p:spPr>
        <p:txBody>
          <a:bodyPr vert="horz" lIns="0" tIns="45720" rIns="91440" bIns="45720" rtlCol="0">
            <a:noAutofit/>
          </a:bodyPr>
          <a:lstStyle/>
          <a:p>
            <a:pPr marL="0" indent="0" algn="just" defTabSz="625475">
              <a:lnSpc>
                <a:spcPct val="150000"/>
              </a:lnSpc>
              <a:buNone/>
            </a:pPr>
            <a:r>
              <a:rPr lang="ru-RU" sz="1400" dirty="0">
                <a:latin typeface="Circe" panose="020B0502020203020203" pitchFamily="34" charset="-52"/>
              </a:rPr>
              <a:t>	</a:t>
            </a:r>
            <a:r>
              <a:rPr lang="ru-RU" sz="1800" b="1" kern="0" dirty="0">
                <a:solidFill>
                  <a:srgbClr val="B70088"/>
                </a:solidFill>
                <a:latin typeface="Circe" panose="020B0502020203020203" pitchFamily="34" charset="-52"/>
                <a:cs typeface="Arial" charset="0"/>
              </a:rPr>
              <a:t>Испытательный центр </a:t>
            </a:r>
            <a:r>
              <a:rPr lang="ru-RU" sz="1800" kern="0" dirty="0">
                <a:latin typeface="Circe" panose="020B0502020203020203" pitchFamily="34" charset="-52"/>
                <a:cs typeface="Arial" charset="0"/>
              </a:rPr>
              <a:t>АО «НИИ «Вектор» </a:t>
            </a:r>
            <a:r>
              <a:rPr lang="ru-RU" sz="1800" dirty="0">
                <a:latin typeface="Circe" panose="020B0502020203020203" pitchFamily="34" charset="-52"/>
              </a:rPr>
              <a:t>имеет аккредитацию Филиала ФГБУ «46 ЦНИИ» Минобороны России и соответствует требованиям к технической компетентности, предъявляемым в руководящем документе РД В 319.02.70-08 «Аппаратура, приборы, устройства военного назначения. Требования к испытательным подразделениям и порядок их аттестации» (включая ГОСТ ИСО/МЭК 17025-2009 «Общие требования к компетентности испытательных и калибровочных лабораторий) и аттестован в качестве испытательного подразделения.</a:t>
            </a:r>
          </a:p>
          <a:p>
            <a:pPr marL="0" indent="0" defTabSz="625475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1800" dirty="0">
                <a:latin typeface="Circe" panose="020B0502020203020203" pitchFamily="34" charset="-52"/>
              </a:rPr>
              <a:t>	</a:t>
            </a:r>
            <a:r>
              <a:rPr lang="ru-RU" sz="1800" b="1" kern="0" dirty="0">
                <a:solidFill>
                  <a:srgbClr val="B70088"/>
                </a:solidFill>
                <a:latin typeface="Circe" panose="020B0502020203020203" pitchFamily="34" charset="-52"/>
                <a:cs typeface="Arial" charset="0"/>
              </a:rPr>
              <a:t>Основная задача ИЦ </a:t>
            </a:r>
            <a:r>
              <a:rPr lang="ru-RU" sz="1800" dirty="0">
                <a:latin typeface="Circe" panose="020B0502020203020203" pitchFamily="34" charset="-52"/>
              </a:rPr>
              <a:t>– проведение полного цикла испытаний и проверка работоспособности испытываемых изделий в реальных условиях на соответствие стандартам и требованиям.</a:t>
            </a:r>
          </a:p>
          <a:p>
            <a:pPr marL="0" indent="0" defTabSz="625475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1800" dirty="0">
                <a:latin typeface="Circe" panose="020B0502020203020203" pitchFamily="34" charset="-52"/>
              </a:rPr>
              <a:t>	Испытательный центр АО «НИИ «Вектор» располагает современной </a:t>
            </a:r>
            <a:r>
              <a:rPr lang="ru-RU" sz="1800" dirty="0" err="1">
                <a:latin typeface="Circe" panose="020B0502020203020203" pitchFamily="34" charset="-52"/>
              </a:rPr>
              <a:t>стендово</a:t>
            </a:r>
            <a:r>
              <a:rPr lang="ru-RU" sz="1800" dirty="0">
                <a:latin typeface="Circe" panose="020B0502020203020203" pitchFamily="34" charset="-52"/>
              </a:rPr>
              <a:t> – испытательной и измерительной базой, позволяющей проводить все виды испытаний.</a:t>
            </a:r>
            <a:endParaRPr lang="ru-RU" sz="1600" kern="14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38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38995" y="654527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Участок климатических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4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885259" y="1195038"/>
            <a:ext cx="7400902" cy="5570537"/>
          </a:xfrm>
        </p:spPr>
        <p:txBody>
          <a:bodyPr vert="horz" lIns="0" tIns="45720" rIns="91440" bIns="45720" rtlCol="0"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000" b="1" dirty="0">
                <a:latin typeface="Circe" panose="020B0502020203020203"/>
              </a:rPr>
              <a:t>Виды испытаний: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повышенная температура среды;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пониженная температура среды;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изменение температуры среды;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повышенная влажность воздуха;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атмосферные конденсированные и выпадающие;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осадки (роса, иней, дождь);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атмосферное пониженное давление;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воздействие соляного (морского) тумана;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latin typeface="Circe" panose="020B0502020203020203"/>
              </a:rPr>
              <a:t>испытания крупногабаритной техники массой до 40 т. *</a:t>
            </a:r>
          </a:p>
          <a:p>
            <a:pPr marL="14714" indent="0" defTabSz="179396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000" b="1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Диапазоны характеристик воздействующих факторов</a:t>
            </a:r>
            <a:r>
              <a:rPr lang="en-US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ru-RU" sz="6000" b="1" dirty="0">
              <a:solidFill>
                <a:prstClr val="black"/>
              </a:solidFill>
              <a:latin typeface="Circe" panose="020B0502020203020203"/>
              <a:cs typeface="Times New Roman" panose="02020603050405020304" pitchFamily="18" charset="0"/>
            </a:endParaRPr>
          </a:p>
          <a:p>
            <a:pPr marL="266700" defTabSz="179396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от – 70ºС до +180ºС</a:t>
            </a:r>
          </a:p>
          <a:p>
            <a:pPr marL="266700" defTabSz="179396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98% (от + 25 ºС до + 55 ºС)</a:t>
            </a:r>
          </a:p>
          <a:p>
            <a:pPr marL="266700" defTabSz="179396">
              <a:lnSpc>
                <a:spcPct val="170000"/>
              </a:lnSpc>
              <a:spcBef>
                <a:spcPts val="0"/>
              </a:spcBef>
            </a:pPr>
            <a:r>
              <a:rPr lang="ru-RU" sz="6000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от 5 до 10 мм/мин</a:t>
            </a:r>
          </a:p>
          <a:p>
            <a:pPr marL="266700" defTabSz="179396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6000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до 90 мм рт. ст.</a:t>
            </a:r>
          </a:p>
          <a:p>
            <a:pPr marL="14714" indent="0" defTabSz="179396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000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*от + 40 ºС до + 60 ºС, 93±3 % при + 40 ºС</a:t>
            </a:r>
            <a:endParaRPr lang="ru-RU" sz="6000" kern="1400" dirty="0">
              <a:latin typeface="Circe" panose="020B0502020203020203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86A9C4-1DE6-4224-8E4A-35C5384A5C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1514" y="1160328"/>
            <a:ext cx="3451046" cy="2379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578034-D0B7-432B-A388-991F2E6C22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0144" y="3613468"/>
            <a:ext cx="1189597" cy="17317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3CB668-F260-4817-A778-1D8C314AB4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7204" y="5603540"/>
            <a:ext cx="1977026" cy="1196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1F0140-70B5-4308-8764-5C99982CD3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19" y="3613468"/>
            <a:ext cx="1792586" cy="31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22508" y="777075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Перечень оборудования для проведения климатических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5</a:t>
            </a:fld>
            <a:endParaRPr lang="ru-RU" dirty="0">
              <a:latin typeface="Circe" panose="020B0502020203020203" pitchFamily="34" charset="-5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CD73E15-7F94-4343-8EF3-04EF5AB21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94832"/>
              </p:ext>
            </p:extLst>
          </p:nvPr>
        </p:nvGraphicFramePr>
        <p:xfrm>
          <a:off x="692650" y="1477843"/>
          <a:ext cx="10822361" cy="4472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1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5565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Тип</a:t>
                      </a:r>
                      <a:b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оборудования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Основные технологические характеристики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КТК-3000М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-70 до +85 0С, Ψ до 98 % при +50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85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Термобарокамера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TBV-1000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-60 до +85 0С, до 90 мм рт. ст.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62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Термобарокамера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TBV-1000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-60 до +85 0С, до 90 мм рт. ст.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31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Термокамера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ТV-1000М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-70 до + 85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07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3524/11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-50 до +85 0С, Ψ до 98 % при +50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48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3524/58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-70 до +85 0С, Ψ до 98 % при +55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2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Камера дождя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КД-1М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Интенсивность дождя от 5 до 10 мм/мин при 0</a:t>
                      </a:r>
                      <a:r>
                        <a:rPr lang="en-US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t</a:t>
                      </a: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окружающей среды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2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 большого объёма 300 м³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БКТВ 300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до +55 0С, Ψ до (93±3) % при 40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2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SE</a:t>
                      </a:r>
                      <a:r>
                        <a:rPr lang="ru-RU" sz="14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-2000</a:t>
                      </a:r>
                      <a:r>
                        <a:rPr lang="en-US" sz="14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-15-15</a:t>
                      </a:r>
                      <a:endParaRPr lang="ru-RU" sz="1400" ker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irce" panose="020B0502020203020203" pitchFamily="34" charset="-52"/>
                        <a:ea typeface="+mn-ea"/>
                        <a:cs typeface="Arial" charset="0"/>
                      </a:endParaRP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-70 до +180 0С, Ψ до 98 % при +88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2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SE-2000-15-15</a:t>
                      </a:r>
                      <a:endParaRPr lang="ru-RU" sz="1400" ker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irce" panose="020B0502020203020203" pitchFamily="34" charset="-52"/>
                        <a:ea typeface="+mn-ea"/>
                        <a:cs typeface="Arial" charset="0"/>
                      </a:endParaRP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-70 до +180 0С, Ψ до 98 % при +88 0С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2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Климатическая камера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УП-240ТХВ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-70 до +180 0С, Ψ до 98 % 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20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Камера соляного тумана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TDC</a:t>
                      </a: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en-US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1200PN</a:t>
                      </a:r>
                      <a:endParaRPr lang="ru-RU" sz="1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irce" panose="020B0502020203020203" pitchFamily="34" charset="-52"/>
                        <a:ea typeface="+mn-ea"/>
                        <a:cs typeface="Arial" charset="0"/>
                      </a:endParaRP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нормальных условий до +55º, Ψ от 50  до 98 %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2156378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0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57220" y="755929"/>
            <a:ext cx="9450746" cy="53256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Участок вибрационных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6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7" name="Объект 13">
            <a:extLst>
              <a:ext uri="{FF2B5EF4-FFF2-40B4-BE49-F238E27FC236}">
                <a16:creationId xmlns:a16="http://schemas.microsoft.com/office/drawing/2014/main" xmlns="" id="{865E5647-0A33-4815-AAD7-AA8270A7EA62}"/>
              </a:ext>
            </a:extLst>
          </p:cNvPr>
          <p:cNvSpPr txBox="1">
            <a:spLocks/>
          </p:cNvSpPr>
          <p:nvPr/>
        </p:nvSpPr>
        <p:spPr>
          <a:xfrm>
            <a:off x="657220" y="1523574"/>
            <a:ext cx="5453851" cy="47559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irce" panose="020B0502020203020203"/>
              </a:rPr>
              <a:t>Виды испытаний: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800" dirty="0">
                <a:latin typeface="Circe" panose="020B0502020203020203"/>
              </a:rPr>
              <a:t>технологическая вибрация;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800" dirty="0" err="1">
                <a:latin typeface="Circe" panose="020B0502020203020203"/>
              </a:rPr>
              <a:t>вибропрочность</a:t>
            </a:r>
            <a:r>
              <a:rPr lang="ru-RU" sz="1800" dirty="0">
                <a:latin typeface="Circe" panose="020B0502020203020203"/>
              </a:rPr>
              <a:t>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800" dirty="0" err="1">
                <a:latin typeface="Circe" panose="020B0502020203020203"/>
              </a:rPr>
              <a:t>виброустойчивость</a:t>
            </a:r>
            <a:r>
              <a:rPr lang="ru-RU" sz="1800" dirty="0">
                <a:latin typeface="Circe" panose="020B0502020203020203"/>
              </a:rPr>
              <a:t>.</a:t>
            </a:r>
          </a:p>
          <a:p>
            <a:pPr marL="14714" indent="0" defTabSz="179396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Circe" panose="020B0502020203020203"/>
                <a:cs typeface="Times New Roman" panose="02020603050405020304" pitchFamily="18" charset="0"/>
              </a:rPr>
              <a:t>Диапазоны характеристик воздействующих факторов: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800" dirty="0">
                <a:latin typeface="Circe" panose="020B0502020203020203"/>
              </a:rPr>
              <a:t>от 5 до 7000 Гц;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1800" dirty="0">
                <a:latin typeface="Circe" panose="020B0502020203020203"/>
              </a:rPr>
              <a:t>до 88,6 g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959246-753C-42D8-8536-6951FFC98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816" y="1237064"/>
            <a:ext cx="1831197" cy="35690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7D1FFB-E424-4577-9F90-040D94F68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16" y="2100741"/>
            <a:ext cx="2025907" cy="36016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7085C2-27A1-4D5A-9B38-6F301C934A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4420" y="4259401"/>
            <a:ext cx="1933302" cy="27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9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60214" y="855769"/>
            <a:ext cx="10353988" cy="53256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Перечень испытательного оборудования участка вибрационных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7</a:t>
            </a:fld>
            <a:endParaRPr lang="ru-RU" dirty="0">
              <a:latin typeface="Circe" panose="020B0502020203020203" pitchFamily="34" charset="-5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6BF21B2-33B5-4926-B964-50A0C9342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9890"/>
              </p:ext>
            </p:extLst>
          </p:nvPr>
        </p:nvGraphicFramePr>
        <p:xfrm>
          <a:off x="722508" y="1713513"/>
          <a:ext cx="9755556" cy="393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0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7687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Тип</a:t>
                      </a:r>
                      <a:b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оборудования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Основные технологические характеристики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2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Стенд электромеханический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ST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80/3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10 до 60 Гц,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смещение до 2 мм,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масса образца до 300 кг</a:t>
                      </a: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15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Стенд электродинамический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VP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-180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5 Гц до 3 кГц, до 88,6 </a:t>
                      </a: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,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масса образца до 40 кг</a:t>
                      </a: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2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Стенд электродинамический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ВСВ-220-445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5 Гц до 2,4 кГц,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до 74 </a:t>
                      </a: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,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масса образца до 500 кг</a:t>
                      </a: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15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Стенд электродинамический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Tira</a:t>
                      </a: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 TV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 5220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от 5 Гц до 7 кГц, до 60 </a:t>
                      </a: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,</a:t>
                      </a:r>
                      <a:b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</a:b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масса образца до 25 кг</a:t>
                      </a: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5980" y="654527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Участок ударных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8</a:t>
            </a:fld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615FEF-FA13-4A17-A2C4-6A404A84F50C}"/>
              </a:ext>
            </a:extLst>
          </p:cNvPr>
          <p:cNvSpPr/>
          <p:nvPr/>
        </p:nvSpPr>
        <p:spPr>
          <a:xfrm>
            <a:off x="665980" y="1345496"/>
            <a:ext cx="5343525" cy="33886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007943">
              <a:lnSpc>
                <a:spcPct val="170000"/>
              </a:lnSpc>
              <a:buClr>
                <a:srgbClr val="B70088"/>
              </a:buClr>
            </a:pPr>
            <a:r>
              <a:rPr lang="ru-RU" sz="1800" b="1" dirty="0">
                <a:latin typeface="Circe" panose="020B0502020203020203"/>
              </a:rPr>
              <a:t>Виды испытаний: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ударопрочность;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latin typeface="Circe" panose="020B0502020203020203"/>
              </a:rPr>
              <a:t>удароустойчивость</a:t>
            </a:r>
            <a:r>
              <a:rPr lang="ru-RU" sz="1800" dirty="0">
                <a:latin typeface="Circe" panose="020B0502020203020203"/>
              </a:rPr>
              <a:t>. </a:t>
            </a:r>
          </a:p>
          <a:p>
            <a:pPr algn="just" defTabSz="1007943">
              <a:lnSpc>
                <a:spcPct val="170000"/>
              </a:lnSpc>
              <a:buClr>
                <a:srgbClr val="B70088"/>
              </a:buClr>
            </a:pPr>
            <a:r>
              <a:rPr lang="ru-RU" sz="1800" b="1" dirty="0">
                <a:latin typeface="Circe" panose="020B0502020203020203"/>
              </a:rPr>
              <a:t>Диапазоны характеристик воздействующих факторов: </a:t>
            </a:r>
          </a:p>
          <a:p>
            <a:pPr marL="251986" indent="-251986" algn="just" defTabSz="1007943">
              <a:lnSpc>
                <a:spcPct val="170000"/>
              </a:lnSpc>
              <a:buClr>
                <a:srgbClr val="B70088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Circe" panose="020B0502020203020203"/>
              </a:rPr>
              <a:t>до 500 g.</a:t>
            </a:r>
          </a:p>
          <a:p>
            <a:pPr algn="just" defTabSz="1007943">
              <a:lnSpc>
                <a:spcPct val="170000"/>
              </a:lnSpc>
              <a:buClr>
                <a:srgbClr val="B70088"/>
              </a:buClr>
            </a:pPr>
            <a:endParaRPr lang="ru-RU" sz="1800" dirty="0">
              <a:latin typeface="Circe" panose="020B0502020203020203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E0DBD5-AD7F-4923-9D50-A07203DF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26" y="1404222"/>
            <a:ext cx="4315186" cy="41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84800" y="945275"/>
            <a:ext cx="9450746" cy="5325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6AD1E2"/>
                </a:solidFill>
                <a:latin typeface="Circe" panose="020B0502020203020203" pitchFamily="34" charset="-52"/>
              </a:rPr>
              <a:t>Перечень испытательного оборудования участка ударных испытаний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22426" y="453286"/>
            <a:ext cx="1792586" cy="402483"/>
          </a:xfrm>
        </p:spPr>
        <p:txBody>
          <a:bodyPr/>
          <a:lstStyle/>
          <a:p>
            <a:fld id="{C3D00768-0305-451D-AA06-CD2D62CCE3D3}" type="slidenum">
              <a:rPr lang="ru-RU" smtClean="0">
                <a:latin typeface="Circe" panose="020B0502020203020203" pitchFamily="34" charset="-52"/>
              </a:rPr>
              <a:t>9</a:t>
            </a:fld>
            <a:endParaRPr lang="ru-RU" dirty="0">
              <a:latin typeface="Circe" panose="020B0502020203020203" pitchFamily="34" charset="-5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59A5995-1F05-469E-85EC-B1A82E3D9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51689"/>
              </p:ext>
            </p:extLst>
          </p:nvPr>
        </p:nvGraphicFramePr>
        <p:xfrm>
          <a:off x="703653" y="1762442"/>
          <a:ext cx="10938449" cy="326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2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3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9063"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Тип</a:t>
                      </a:r>
                      <a:b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</a:b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оборудования</a:t>
                      </a:r>
                    </a:p>
                  </a:txBody>
                  <a:tcPr marL="65930" marR="65930" marT="0" marB="0" anchor="ctr"/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Основные технологические характеристики</a:t>
                      </a:r>
                    </a:p>
                  </a:txBody>
                  <a:tcPr marL="65930" marR="6593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2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Ударно-испытательный стенд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3.16.02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Многократное действие ударов со скоростью 120 ударов/мин, ускорение до 25 </a:t>
                      </a: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, масса образца до 50 кг</a:t>
                      </a: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rgbClr val="B70088"/>
                          </a:solidFill>
                          <a:latin typeface="Circe" panose="020B0502020203020203" pitchFamily="34" charset="-52"/>
                          <a:ea typeface="+mn-ea"/>
                          <a:cs typeface="Arial" charset="0"/>
                        </a:rPr>
                        <a:t>Ударно-испытательный стенд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ВСТС-4500/1000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Многократное действие ударов со скоростью не более 180 ударов/мин, ускорение до 500 </a:t>
                      </a:r>
                      <a:r>
                        <a:rPr lang="en-US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Arial" charset="0"/>
                        </a:rPr>
                        <a:t>g</a:t>
                      </a:r>
                      <a:r>
                        <a:rPr lang="ru-RU" sz="16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irce" panose="020B0502020203020203"/>
                          <a:ea typeface="+mn-ea"/>
                          <a:cs typeface="Arial" charset="0"/>
                        </a:rPr>
                        <a:t>, масса образца до 450 кг</a:t>
                      </a: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(шаблон) 16х9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(шаблон) 16х9.potx" id="{7DBF45BA-A2BA-431D-B3A9-1D4D1577C4ED}" vid="{0F4D606D-2F7F-442B-A751-B7BFC4ABB33E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</TotalTime>
  <Words>1166</Words>
  <Application>Microsoft Office PowerPoint</Application>
  <PresentationFormat>Произвольный</PresentationFormat>
  <Paragraphs>226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Circe</vt:lpstr>
      <vt:lpstr>Times New Roman</vt:lpstr>
      <vt:lpstr>Wingdings</vt:lpstr>
      <vt:lpstr>Презентация (шаблон) 16х9</vt:lpstr>
      <vt:lpstr>Тема Office</vt:lpstr>
      <vt:lpstr>Возможности по проведению испытаний АО «НИИ «Вектор»</vt:lpstr>
      <vt:lpstr>Проблематика</vt:lpstr>
      <vt:lpstr>Решение АО «НИИ «Вектор»</vt:lpstr>
      <vt:lpstr>Участок климатических испытаний</vt:lpstr>
      <vt:lpstr>Перечень оборудования для проведения климатических испытаний</vt:lpstr>
      <vt:lpstr>Участок вибрационных испытаний</vt:lpstr>
      <vt:lpstr>Перечень испытательного оборудования участка вибрационных испытаний</vt:lpstr>
      <vt:lpstr>Участок ударных испытаний</vt:lpstr>
      <vt:lpstr>Перечень испытательного оборудования участка ударных испытаний</vt:lpstr>
      <vt:lpstr>Участок электрических испытаний</vt:lpstr>
      <vt:lpstr>Перечень испытательного оборудования участка ударных испытаний</vt:lpstr>
      <vt:lpstr>Перечень испытательного оборудования участка ударных испытаний</vt:lpstr>
      <vt:lpstr>Дополнительные услуги испытательного центра</vt:lpstr>
      <vt:lpstr>Преимущества испытательного центра</vt:lpstr>
      <vt:lpstr>Политика АО «НИИ «Вектор» в области качества</vt:lpstr>
      <vt:lpstr>Испытательный полигон АО «НИИ «Вектор»</vt:lpstr>
      <vt:lpstr>Возможности испытательного полигона АО «НИИ «Вектор»</vt:lpstr>
      <vt:lpstr>Преимущества испытательного полигона АО «НИИ «Вектор»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Труфакин Владимир Александрович</dc:creator>
  <cp:lastModifiedBy>Зеленков Андрей Иванович</cp:lastModifiedBy>
  <cp:revision>209</cp:revision>
  <cp:lastPrinted>2019-07-05T11:39:17Z</cp:lastPrinted>
  <dcterms:created xsi:type="dcterms:W3CDTF">2017-12-27T11:53:17Z</dcterms:created>
  <dcterms:modified xsi:type="dcterms:W3CDTF">2020-10-05T14:13:44Z</dcterms:modified>
</cp:coreProperties>
</file>