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6" r:id="rId2"/>
  </p:sldMasterIdLst>
  <p:notesMasterIdLst>
    <p:notesMasterId r:id="rId10"/>
  </p:notesMasterIdLst>
  <p:sldIdLst>
    <p:sldId id="262" r:id="rId3"/>
    <p:sldId id="275" r:id="rId4"/>
    <p:sldId id="263" r:id="rId5"/>
    <p:sldId id="265" r:id="rId6"/>
    <p:sldId id="267" r:id="rId7"/>
    <p:sldId id="281" r:id="rId8"/>
    <p:sldId id="274" r:id="rId9"/>
  </p:sldIdLst>
  <p:sldSz cx="13439775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4D86"/>
    <a:srgbClr val="D3F1F9"/>
    <a:srgbClr val="B70088"/>
    <a:srgbClr val="6A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14" y="120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89D8-732A-4360-A03A-1B78E27C80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6F01-CB0E-4D15-AF4B-FE9FEFECC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1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7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3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23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1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20629"/>
          <a:stretch/>
        </p:blipFill>
        <p:spPr>
          <a:xfrm>
            <a:off x="1784" y="0"/>
            <a:ext cx="13437991" cy="6477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6" y="4128380"/>
            <a:ext cx="10890990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7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6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A29FA5-F65A-46DB-8CCD-D2388DD5D6CE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50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2" y="402486"/>
            <a:ext cx="235644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6"/>
            <a:ext cx="8525858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9566E0B0-8202-4AC1-A50E-93E93E263089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5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0929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45978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980-F4C9-4C99-943B-E233C1AD4E55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5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A821-A386-43B1-8882-E0E7D40C541F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9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E1E-A6A1-453C-96BC-DF94500A913B}" type="datetime1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9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9896-F4C2-450E-A0EF-80BD2D3B9D3D}" type="datetime1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75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3351-7783-4DC1-8281-60EF86788F51}" type="datetime1">
              <a:rPr lang="ru-RU" smtClean="0"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6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01F-E1A7-4B64-8ACA-E2148631BE1A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2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00"/>
            </a:lvl1pPr>
            <a:lvl2pPr marL="377928" indent="0">
              <a:buNone/>
              <a:defRPr sz="1200"/>
            </a:lvl2pPr>
            <a:lvl3pPr marL="755856" indent="0">
              <a:buNone/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0917108-5A7F-4189-ACFC-931BDE03658E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70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CD0-3208-4805-8B50-A50D295578D0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45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E733-098B-4FE1-A9E0-F47F6E83A49E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95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D97F-3FE8-4E6F-BCFA-82D29636C86B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02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534878" y="6337429"/>
            <a:ext cx="4028642" cy="112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8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" y="-1"/>
            <a:ext cx="13437990" cy="756067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6" y="4128380"/>
            <a:ext cx="10890990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8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7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377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72" y="7046408"/>
            <a:ext cx="2024413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2" y="6803985"/>
            <a:ext cx="2222766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57" y="6960637"/>
            <a:ext cx="3771375" cy="5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11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9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3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2" y="6803985"/>
            <a:ext cx="2222766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2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7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7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2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585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78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71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64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5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4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4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2A0B50C-6055-4731-A006-5012AC2CDD41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68575" tIns="34287" rIns="68575" bIns="34287" rtlCol="0" anchor="ctr"/>
          <a:lstStyle>
            <a:defPPr>
              <a:defRPr lang="ru-RU"/>
            </a:defPPr>
            <a:lvl1pPr marL="0" algn="r" defTabSz="995507" rtl="0" eaLnBrk="1" latinLnBrk="0" hangingPunct="1">
              <a:defRPr sz="2800" b="1" kern="1200">
                <a:solidFill>
                  <a:srgbClr val="6AD1E2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D00768-0305-451D-AA06-CD2D62CCE3D3}" type="slidenum">
              <a:rPr lang="ru-RU" sz="2100" smtClean="0"/>
              <a:pPr/>
              <a:t>‹#›</a:t>
            </a:fld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74796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4" y="2012414"/>
            <a:ext cx="571190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621A65B-C968-447B-A024-318409699ABD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70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8" y="402484"/>
            <a:ext cx="11157407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8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29" indent="0">
              <a:buNone/>
              <a:defRPr sz="1654" b="1"/>
            </a:lvl2pPr>
            <a:lvl3pPr marL="755856" indent="0">
              <a:buNone/>
              <a:defRPr sz="1488" b="1"/>
            </a:lvl3pPr>
            <a:lvl4pPr marL="1133785" indent="0">
              <a:buNone/>
              <a:defRPr sz="1323" b="1"/>
            </a:lvl4pPr>
            <a:lvl5pPr marL="1511713" indent="0">
              <a:buNone/>
              <a:defRPr sz="1323" b="1"/>
            </a:lvl5pPr>
            <a:lvl6pPr marL="1889642" indent="0">
              <a:buNone/>
              <a:defRPr sz="1323" b="1"/>
            </a:lvl6pPr>
            <a:lvl7pPr marL="2267569" indent="0">
              <a:buNone/>
              <a:defRPr sz="1323" b="1"/>
            </a:lvl7pPr>
            <a:lvl8pPr marL="2645498" indent="0">
              <a:buNone/>
              <a:defRPr sz="1323" b="1"/>
            </a:lvl8pPr>
            <a:lvl9pPr marL="3023426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8" y="2761381"/>
            <a:ext cx="568565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7" y="1853171"/>
            <a:ext cx="5713655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29" indent="0">
              <a:buNone/>
              <a:defRPr sz="1654" b="1"/>
            </a:lvl2pPr>
            <a:lvl3pPr marL="755856" indent="0">
              <a:buNone/>
              <a:defRPr sz="1488" b="1"/>
            </a:lvl3pPr>
            <a:lvl4pPr marL="1133785" indent="0">
              <a:buNone/>
              <a:defRPr sz="1323" b="1"/>
            </a:lvl4pPr>
            <a:lvl5pPr marL="1511713" indent="0">
              <a:buNone/>
              <a:defRPr sz="1323" b="1"/>
            </a:lvl5pPr>
            <a:lvl6pPr marL="1889642" indent="0">
              <a:buNone/>
              <a:defRPr sz="1323" b="1"/>
            </a:lvl6pPr>
            <a:lvl7pPr marL="2267569" indent="0">
              <a:buNone/>
              <a:defRPr sz="1323" b="1"/>
            </a:lvl7pPr>
            <a:lvl8pPr marL="2645498" indent="0">
              <a:buNone/>
              <a:defRPr sz="1323" b="1"/>
            </a:lvl8pPr>
            <a:lvl9pPr marL="3023426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7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4453152-4ACD-4C36-99E4-A97104F11B7E}" type="datetime1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44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4C9B8C-28A7-4CD2-855E-37C4CC9D94DD}" type="datetime1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76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176F968-4FAE-41F3-99D6-1C25984AD4FF}" type="datetime1">
              <a:rPr lang="ru-RU" smtClean="0"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60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6" y="1088458"/>
            <a:ext cx="6803886" cy="5372269"/>
          </a:xfrm>
        </p:spPr>
        <p:txBody>
          <a:bodyPr/>
          <a:lstStyle>
            <a:lvl1pPr>
              <a:defRPr sz="2645"/>
            </a:lvl1pPr>
            <a:lvl2pPr>
              <a:defRPr sz="2314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29" indent="0">
              <a:buNone/>
              <a:defRPr sz="1157"/>
            </a:lvl2pPr>
            <a:lvl3pPr marL="755856" indent="0">
              <a:buNone/>
              <a:defRPr sz="992"/>
            </a:lvl3pPr>
            <a:lvl4pPr marL="1133785" indent="0">
              <a:buNone/>
              <a:defRPr sz="826"/>
            </a:lvl4pPr>
            <a:lvl5pPr marL="1511713" indent="0">
              <a:buNone/>
              <a:defRPr sz="826"/>
            </a:lvl5pPr>
            <a:lvl6pPr marL="1889642" indent="0">
              <a:buNone/>
              <a:defRPr sz="826"/>
            </a:lvl6pPr>
            <a:lvl7pPr marL="2267569" indent="0">
              <a:buNone/>
              <a:defRPr sz="826"/>
            </a:lvl7pPr>
            <a:lvl8pPr marL="2645498" indent="0">
              <a:buNone/>
              <a:defRPr sz="826"/>
            </a:lvl8pPr>
            <a:lvl9pPr marL="3023426" indent="0">
              <a:buNone/>
              <a:defRPr sz="8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1472952C-BE2A-425F-944D-BD1058B158AF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0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6" y="1088458"/>
            <a:ext cx="6803886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29" indent="0">
              <a:buNone/>
              <a:defRPr sz="2314"/>
            </a:lvl2pPr>
            <a:lvl3pPr marL="755856" indent="0">
              <a:buNone/>
              <a:defRPr sz="1984"/>
            </a:lvl3pPr>
            <a:lvl4pPr marL="1133785" indent="0">
              <a:buNone/>
              <a:defRPr sz="1654"/>
            </a:lvl4pPr>
            <a:lvl5pPr marL="1511713" indent="0">
              <a:buNone/>
              <a:defRPr sz="1654"/>
            </a:lvl5pPr>
            <a:lvl6pPr marL="1889642" indent="0">
              <a:buNone/>
              <a:defRPr sz="1654"/>
            </a:lvl6pPr>
            <a:lvl7pPr marL="2267569" indent="0">
              <a:buNone/>
              <a:defRPr sz="1654"/>
            </a:lvl7pPr>
            <a:lvl8pPr marL="2645498" indent="0">
              <a:buNone/>
              <a:defRPr sz="1654"/>
            </a:lvl8pPr>
            <a:lvl9pPr marL="3023426" indent="0">
              <a:buNone/>
              <a:defRPr sz="165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29" indent="0">
              <a:buNone/>
              <a:defRPr sz="1157"/>
            </a:lvl2pPr>
            <a:lvl3pPr marL="755856" indent="0">
              <a:buNone/>
              <a:defRPr sz="992"/>
            </a:lvl3pPr>
            <a:lvl4pPr marL="1133785" indent="0">
              <a:buNone/>
              <a:defRPr sz="826"/>
            </a:lvl4pPr>
            <a:lvl5pPr marL="1511713" indent="0">
              <a:buNone/>
              <a:defRPr sz="826"/>
            </a:lvl5pPr>
            <a:lvl6pPr marL="1889642" indent="0">
              <a:buNone/>
              <a:defRPr sz="826"/>
            </a:lvl6pPr>
            <a:lvl7pPr marL="2267569" indent="0">
              <a:buNone/>
              <a:defRPr sz="826"/>
            </a:lvl7pPr>
            <a:lvl8pPr marL="2645498" indent="0">
              <a:buNone/>
              <a:defRPr sz="826"/>
            </a:lvl8pPr>
            <a:lvl9pPr marL="3023426" indent="0">
              <a:buNone/>
              <a:defRPr sz="8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7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05A97CC7-3330-40B6-A9DE-C113E8A37F2A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7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2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" y="3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159160" cy="819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4" y="1385180"/>
            <a:ext cx="11969949" cy="542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 descr="E:\ПРЕЗЕНТАЦИИ, ПЛАКАТЫ\Олег Супян\21-03-2018_10-08-54\RUSELECTRONICS_LOGO\RUSELECTRONICS_LOGO\LOGO_RGB\PNG\FULL_VERSION_PNG\RUSELECTRONICS_RGB_RUS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38767" r="52874" b="38401"/>
          <a:stretch/>
        </p:blipFill>
        <p:spPr bwMode="auto">
          <a:xfrm>
            <a:off x="923984" y="6826792"/>
            <a:ext cx="1413990" cy="4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8" y="6928694"/>
            <a:ext cx="1710472" cy="4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14" y="6826791"/>
            <a:ext cx="3602438" cy="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7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755856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6AD1E2"/>
          </a:solidFill>
          <a:latin typeface="+mn-lt"/>
          <a:ea typeface="+mj-ea"/>
          <a:cs typeface="+mj-cs"/>
        </a:defRPr>
      </a:lvl1pPr>
    </p:titleStyle>
    <p:bodyStyle>
      <a:lvl1pPr marL="0" indent="0" algn="l" defTabSz="755856" rtl="0" eaLnBrk="1" latinLnBrk="0" hangingPunct="1">
        <a:lnSpc>
          <a:spcPct val="90000"/>
        </a:lnSpc>
        <a:spcBef>
          <a:spcPts val="826"/>
        </a:spcBef>
        <a:buClr>
          <a:srgbClr val="B70088"/>
        </a:buClr>
        <a:buFont typeface="Arial" panose="020B0604020202020204" pitchFamily="34" charset="0"/>
        <a:buNone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928" indent="0" algn="l" defTabSz="755856" rtl="0" eaLnBrk="1" latinLnBrk="0" hangingPunct="1">
        <a:lnSpc>
          <a:spcPct val="90000"/>
        </a:lnSpc>
        <a:spcBef>
          <a:spcPts val="413"/>
        </a:spcBef>
        <a:buClr>
          <a:srgbClr val="B70088"/>
        </a:buClr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856" indent="0" algn="l" defTabSz="755856" rtl="0" eaLnBrk="1" latinLnBrk="0" hangingPunct="1">
        <a:lnSpc>
          <a:spcPct val="90000"/>
        </a:lnSpc>
        <a:spcBef>
          <a:spcPts val="413"/>
        </a:spcBef>
        <a:buClr>
          <a:srgbClr val="B70088"/>
        </a:buClr>
        <a:buFont typeface="Arial" panose="020B0604020202020204" pitchFamily="34" charset="0"/>
        <a:buNone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133784" indent="0" algn="l" defTabSz="755856" rtl="0" eaLnBrk="1" latinLnBrk="0" hangingPunct="1">
        <a:lnSpc>
          <a:spcPct val="90000"/>
        </a:lnSpc>
        <a:spcBef>
          <a:spcPts val="413"/>
        </a:spcBef>
        <a:buClr>
          <a:srgbClr val="B70088"/>
        </a:buClr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713" indent="0" algn="l" defTabSz="755856" rtl="0" eaLnBrk="1" latinLnBrk="0" hangingPunct="1">
        <a:lnSpc>
          <a:spcPct val="90000"/>
        </a:lnSpc>
        <a:spcBef>
          <a:spcPts val="413"/>
        </a:spcBef>
        <a:buClr>
          <a:srgbClr val="B70088"/>
        </a:buClr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606" indent="-188964" algn="l" defTabSz="75585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534" indent="-188964" algn="l" defTabSz="75585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462" indent="-188964" algn="l" defTabSz="75585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390" indent="-188964" algn="l" defTabSz="75585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85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29" algn="l" defTabSz="75585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856" algn="l" defTabSz="75585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785" algn="l" defTabSz="75585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713" algn="l" defTabSz="75585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642" algn="l" defTabSz="75585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569" algn="l" defTabSz="75585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498" algn="l" defTabSz="75585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426" algn="l" defTabSz="75585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01C7832-19A7-4C95-B3A4-7DD098DB0652}"/>
              </a:ext>
            </a:extLst>
          </p:cNvPr>
          <p:cNvSpPr/>
          <p:nvPr userDrawn="1"/>
        </p:nvSpPr>
        <p:spPr>
          <a:xfrm>
            <a:off x="2" y="3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8"/>
          </a:p>
        </p:txBody>
      </p:sp>
    </p:spTree>
    <p:extLst>
      <p:ext uri="{BB962C8B-B14F-4D97-AF65-F5344CB8AC3E}">
        <p14:creationId xmlns:p14="http://schemas.microsoft.com/office/powerpoint/2010/main" val="57514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i-vektor.ru/" TargetMode="External"/><Relationship Id="rId2" Type="http://schemas.openxmlformats.org/officeDocument/2006/relationships/hyperlink" Target="mailto:nii@nii-vekto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6955" y="4098314"/>
            <a:ext cx="7812439" cy="1139831"/>
          </a:xfrm>
        </p:spPr>
        <p:txBody>
          <a:bodyPr>
            <a:normAutofit/>
          </a:bodyPr>
          <a:lstStyle/>
          <a:p>
            <a:r>
              <a:rPr lang="ru-RU" sz="3075" dirty="0">
                <a:latin typeface="Circe" panose="020B0502020203020203" pitchFamily="34" charset="-52"/>
              </a:rPr>
              <a:t>Обучающий образовательный </a:t>
            </a:r>
            <a:r>
              <a:rPr lang="ru-RU" sz="3075">
                <a:latin typeface="Circe" panose="020B0502020203020203" pitchFamily="34" charset="-52"/>
              </a:rPr>
              <a:t>набор </a:t>
            </a:r>
            <a:br>
              <a:rPr lang="ru-RU" sz="3075">
                <a:latin typeface="Circe" panose="020B0502020203020203" pitchFamily="34" charset="-52"/>
              </a:rPr>
            </a:br>
            <a:r>
              <a:rPr lang="ru-RU" sz="3075">
                <a:latin typeface="Circe" panose="020B0502020203020203" pitchFamily="34" charset="-52"/>
              </a:rPr>
              <a:t>АО </a:t>
            </a:r>
            <a:r>
              <a:rPr lang="ru-RU" sz="3075" dirty="0">
                <a:latin typeface="Circe" panose="020B0502020203020203" pitchFamily="34" charset="-52"/>
              </a:rPr>
              <a:t>«НИИ «Вектор»</a:t>
            </a:r>
          </a:p>
        </p:txBody>
      </p:sp>
    </p:spTree>
    <p:extLst>
      <p:ext uri="{BB962C8B-B14F-4D97-AF65-F5344CB8AC3E}">
        <p14:creationId xmlns:p14="http://schemas.microsoft.com/office/powerpoint/2010/main" val="378964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7109" y="614968"/>
            <a:ext cx="8909100" cy="77275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Проблематика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6164" y="276252"/>
            <a:ext cx="1689849" cy="379415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2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BC77580-4047-4DBA-A02A-8F8346AE1C2D}"/>
              </a:ext>
            </a:extLst>
          </p:cNvPr>
          <p:cNvSpPr/>
          <p:nvPr/>
        </p:nvSpPr>
        <p:spPr>
          <a:xfrm>
            <a:off x="807109" y="1387720"/>
            <a:ext cx="105993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350" dirty="0">
                <a:latin typeface="Circe" panose="020B0502020203020203"/>
              </a:rPr>
              <a:t>	</a:t>
            </a:r>
            <a:r>
              <a:rPr lang="ru-RU" dirty="0">
                <a:latin typeface="Circe" panose="020B0502020203020203"/>
              </a:rPr>
              <a:t>В связи с быстрым развитием сферы электроники и программирования, ориентации промышленности на производство наукоемкой продукции и внедрение инновационных технологий, появилась острая необходимость в квалифицированных инженерных и рабочих кадрах, обладающих новым типом знаний, который включает в себя программирование и конструирование.</a:t>
            </a:r>
            <a:r>
              <a:rPr lang="ru-RU" dirty="0">
                <a:solidFill>
                  <a:srgbClr val="FF0000"/>
                </a:solidFill>
                <a:latin typeface="Circe" panose="020B0502020203020203"/>
              </a:rPr>
              <a:t> </a:t>
            </a:r>
            <a:r>
              <a:rPr lang="ru-RU" dirty="0">
                <a:latin typeface="Circe" panose="020B0502020203020203"/>
              </a:rPr>
              <a:t>Одним из направлений получения таких знаний может быть обучение основам прикладного программирования в рамках образовательной робототехники. Робототехнические наборы с возможностью программирования функций будут способствовать развитию интереса к техническому творчеству, обучению основам робототехники, сформируют практические навыки по конструированию и программированию, способствуют развитию творческих способностей.</a:t>
            </a:r>
            <a:endParaRPr lang="ru-RU" sz="1650" dirty="0"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377351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74037" y="734690"/>
            <a:ext cx="10304215" cy="77275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Решение АО «НИИ «Вектор» – Обучающий образовательный набор для школьников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8404" y="196277"/>
            <a:ext cx="1689849" cy="379415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3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2425" y="1507442"/>
            <a:ext cx="9473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99997">
              <a:lnSpc>
                <a:spcPct val="150000"/>
              </a:lnSpc>
              <a:spcAft>
                <a:spcPts val="450"/>
              </a:spcAft>
            </a:pPr>
            <a:r>
              <a:rPr lang="ru-RU" sz="1600" dirty="0"/>
              <a:t>	</a:t>
            </a:r>
            <a:r>
              <a:rPr lang="ru-RU" sz="1600" b="1" dirty="0">
                <a:solidFill>
                  <a:srgbClr val="6AD1E2"/>
                </a:solidFill>
                <a:latin typeface="Circe" panose="020B0502020203020203" pitchFamily="34" charset="-52"/>
              </a:rPr>
              <a:t> </a:t>
            </a:r>
            <a:r>
              <a:rPr lang="ru-RU" sz="2000" dirty="0">
                <a:latin typeface="Circe" panose="020B0502020203020203" pitchFamily="34" charset="-52"/>
              </a:rPr>
              <a:t>Обучающий образовательный набор для школьников представляет собой конструктор здания с возможностью программирования в нем функций «умного дома». Набор реализован на базе микроконтроллера </a:t>
            </a:r>
            <a:r>
              <a:rPr lang="en-US" sz="2000" dirty="0"/>
              <a:t>Arduino Mega 2560</a:t>
            </a:r>
            <a:r>
              <a:rPr lang="ru-RU" sz="2000" dirty="0">
                <a:latin typeface="Circe" panose="020B0502020203020203" pitchFamily="34" charset="-52"/>
              </a:rPr>
              <a:t> с широкими коммуникационными возможностями. Данный набор позволяет осуществлять дистанционное управление событиями при помощи гаджетов. В комплект набора входят всё необходимое для построения «умного дома».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B61F3CA-8FD5-4DA9-9FCF-4417B5B6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19" y="4831429"/>
            <a:ext cx="2889980" cy="216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582B55E-AD52-4CB3-93C4-E1F81EBFB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912" y="1666441"/>
            <a:ext cx="2168165" cy="28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7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50400" y="745586"/>
            <a:ext cx="8909100" cy="77275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Решаемые задачи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7301" y="176464"/>
            <a:ext cx="1689849" cy="379415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4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650400" y="1708047"/>
            <a:ext cx="10492032" cy="4262437"/>
          </a:xfrm>
        </p:spPr>
        <p:txBody>
          <a:bodyPr vert="horz" lIns="0" tIns="34287" rIns="68575" bIns="34287" rtlCol="0">
            <a:noAutofit/>
          </a:bodyPr>
          <a:lstStyle/>
          <a:p>
            <a:pPr algn="just">
              <a:lnSpc>
                <a:spcPct val="150000"/>
              </a:lnSpc>
              <a:buClr>
                <a:srgbClr val="B70088"/>
              </a:buClr>
            </a:pPr>
            <a:r>
              <a:rPr lang="ru-RU" sz="1800" dirty="0">
                <a:latin typeface="Circe" panose="020B0502020203020203" pitchFamily="34" charset="-52"/>
              </a:rPr>
              <a:t>формирование целостного опыта у ребенка, который будет востребован в будущей учебной и практической деятельности;</a:t>
            </a:r>
          </a:p>
          <a:p>
            <a:pPr algn="just">
              <a:lnSpc>
                <a:spcPct val="150000"/>
              </a:lnSpc>
              <a:buClr>
                <a:srgbClr val="B70088"/>
              </a:buClr>
            </a:pPr>
            <a:r>
              <a:rPr lang="ru-RU" sz="1800" dirty="0">
                <a:latin typeface="Circe" panose="020B0502020203020203" pitchFamily="34" charset="-52"/>
              </a:rPr>
              <a:t>эффективное усвоение новых знаний и навыков;</a:t>
            </a:r>
          </a:p>
          <a:p>
            <a:pPr algn="just">
              <a:lnSpc>
                <a:spcPct val="150000"/>
              </a:lnSpc>
              <a:buClr>
                <a:srgbClr val="B70088"/>
              </a:buClr>
            </a:pPr>
            <a:r>
              <a:rPr lang="ru-RU" sz="1800" dirty="0">
                <a:latin typeface="Circe" panose="020B0502020203020203" pitchFamily="34" charset="-52"/>
              </a:rPr>
              <a:t>положительное отношение к робототехнике, как средству формирования интеллектуальной культуры;</a:t>
            </a:r>
          </a:p>
          <a:p>
            <a:pPr algn="just">
              <a:lnSpc>
                <a:spcPct val="150000"/>
              </a:lnSpc>
              <a:buClr>
                <a:srgbClr val="B70088"/>
              </a:buClr>
            </a:pPr>
            <a:r>
              <a:rPr lang="ru-RU" sz="1800" dirty="0">
                <a:latin typeface="Circe" panose="020B0502020203020203" pitchFamily="34" charset="-52"/>
              </a:rPr>
              <a:t>развитие академических, научных, инженерных способностей, стимулирование познавательной активности учащихся посредством включения их в различные виды проектной деятельности; </a:t>
            </a:r>
          </a:p>
          <a:p>
            <a:pPr algn="just">
              <a:lnSpc>
                <a:spcPct val="150000"/>
              </a:lnSpc>
              <a:buClr>
                <a:srgbClr val="B70088"/>
              </a:buClr>
            </a:pPr>
            <a:r>
              <a:rPr lang="ru-RU" sz="1800" dirty="0">
                <a:latin typeface="Circe" panose="020B0502020203020203" pitchFamily="34" charset="-52"/>
              </a:rPr>
              <a:t>обучение математике и физике с учетом потребностей современного производства.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3808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88157" y="702881"/>
            <a:ext cx="8909100" cy="77275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Как реализовано наше решение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5187" y="199210"/>
            <a:ext cx="1689849" cy="379415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5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157" y="1328228"/>
            <a:ext cx="10336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/>
              <a:t>	</a:t>
            </a:r>
            <a:r>
              <a:rPr lang="ru-RU" sz="1600" dirty="0">
                <a:latin typeface="Circe" panose="020B0502020203020203"/>
              </a:rPr>
              <a:t>Образовательный набор реализован в виде конструктора, который построен базе микроконтроллера </a:t>
            </a:r>
            <a:r>
              <a:rPr lang="en-US" sz="1600" dirty="0"/>
              <a:t>Arduino Mega 2560</a:t>
            </a:r>
            <a:r>
              <a:rPr lang="ru-RU" sz="1600" dirty="0">
                <a:latin typeface="Circe" panose="020B0502020203020203"/>
              </a:rPr>
              <a:t>. Программное обеспечение написано на языке С++, что позволяет удалённо управлять функционалом умного дома, задавать режимы работы, интегрировать любые датчики и создавать события для них.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3D91ABA-054E-452A-A01D-AF36C9D43436}"/>
              </a:ext>
            </a:extLst>
          </p:cNvPr>
          <p:cNvSpPr/>
          <p:nvPr/>
        </p:nvSpPr>
        <p:spPr>
          <a:xfrm>
            <a:off x="688157" y="3005494"/>
            <a:ext cx="63065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irce" panose="020B0502020203020203" pitchFamily="34" charset="-52"/>
              </a:rPr>
              <a:t>Перечень датчиков:</a:t>
            </a:r>
          </a:p>
          <a:p>
            <a:pPr marL="188964" indent="-188964" algn="just" defTabSz="755856"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датчик открывания дверей (Геркон);</a:t>
            </a:r>
          </a:p>
          <a:p>
            <a:pPr marL="188964" indent="-188964" algn="just" defTabSz="755856"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датчик движения;</a:t>
            </a:r>
          </a:p>
          <a:p>
            <a:pPr marL="188964" indent="-188964" algn="just" defTabSz="755856"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светодиодная лента (</a:t>
            </a:r>
            <a:r>
              <a:rPr lang="en-US" sz="1600" dirty="0"/>
              <a:t>RGB</a:t>
            </a:r>
            <a:r>
              <a:rPr lang="ru-RU" sz="1600" dirty="0">
                <a:latin typeface="Circe" panose="020B0502020203020203" pitchFamily="34" charset="-52"/>
              </a:rPr>
              <a:t> – 6 диодов);</a:t>
            </a:r>
          </a:p>
          <a:p>
            <a:pPr marL="188964" indent="-188964" algn="just" defTabSz="755856"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светодиод </a:t>
            </a:r>
            <a:r>
              <a:rPr lang="en-US" sz="1600" dirty="0"/>
              <a:t>(RGB)</a:t>
            </a:r>
            <a:r>
              <a:rPr lang="ru-RU" sz="1600" dirty="0">
                <a:latin typeface="Circe" panose="020B0502020203020203" pitchFamily="34" charset="-52"/>
              </a:rPr>
              <a:t>;</a:t>
            </a:r>
          </a:p>
          <a:p>
            <a:pPr marL="188964" indent="-188964" algn="just" defTabSz="755856"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датчик влажности;</a:t>
            </a:r>
          </a:p>
          <a:p>
            <a:pPr marL="188964" indent="-188964" algn="just" defTabSz="755856"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электропривод;</a:t>
            </a:r>
          </a:p>
          <a:p>
            <a:pPr marL="188964" indent="-188964" algn="just" defTabSz="755856"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динамик;</a:t>
            </a:r>
          </a:p>
          <a:p>
            <a:pPr marL="188964" indent="-188964" algn="just" defTabSz="755856"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дальномер;</a:t>
            </a:r>
          </a:p>
          <a:p>
            <a:pPr marL="188964" indent="-188964" algn="just" defTabSz="755856"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кнопка сенсорная.</a:t>
            </a:r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387B034-1040-4BD9-B537-860AC772E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471" y="2737816"/>
            <a:ext cx="2124564" cy="17704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2455AA1-7B7A-4EE3-B480-929FD31F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667" y="4169787"/>
            <a:ext cx="2124564" cy="17566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36AFC9C-A0C1-49F2-B2D2-C7BE1D3F4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245" y="4543558"/>
            <a:ext cx="2627912" cy="17393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3A0F1DD-66CC-4AA5-8DF9-373C2529B9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12" y="2811018"/>
            <a:ext cx="1933414" cy="19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2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50637" y="682915"/>
            <a:ext cx="9250940" cy="6175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Целевые клиенты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70611" y="303500"/>
            <a:ext cx="1689849" cy="379415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6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7463780-0B1D-40EB-9D91-23DFF2E6BA7F}"/>
              </a:ext>
            </a:extLst>
          </p:cNvPr>
          <p:cNvSpPr/>
          <p:nvPr/>
        </p:nvSpPr>
        <p:spPr>
          <a:xfrm>
            <a:off x="650636" y="1300443"/>
            <a:ext cx="104098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64" indent="-188964" algn="just" defTabSz="755856">
              <a:lnSpc>
                <a:spcPct val="150000"/>
              </a:lnSpc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irce" panose="020B0502020203020203" pitchFamily="34" charset="-52"/>
              </a:rPr>
              <a:t>кружки по робототехнике;</a:t>
            </a:r>
          </a:p>
          <a:p>
            <a:pPr marL="188964" indent="-188964" algn="just" defTabSz="755856">
              <a:lnSpc>
                <a:spcPct val="150000"/>
              </a:lnSpc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irce" panose="020B0502020203020203" pitchFamily="34" charset="-52"/>
              </a:rPr>
              <a:t>кванториумы</a:t>
            </a:r>
            <a:r>
              <a:rPr lang="ru-RU" sz="2000" dirty="0" smtClean="0">
                <a:latin typeface="Circe" panose="020B0502020203020203" pitchFamily="34" charset="-52"/>
              </a:rPr>
              <a:t>;</a:t>
            </a:r>
            <a:endParaRPr lang="ru-RU" sz="2000" dirty="0">
              <a:latin typeface="Circe" panose="020B0502020203020203" pitchFamily="34" charset="-52"/>
            </a:endParaRPr>
          </a:p>
          <a:p>
            <a:pPr marL="188964" indent="-188964" algn="just" defTabSz="755856">
              <a:lnSpc>
                <a:spcPct val="150000"/>
              </a:lnSpc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irce" panose="020B0502020203020203" pitchFamily="34" charset="-52"/>
              </a:rPr>
              <a:t>образовательные учреждения;</a:t>
            </a:r>
          </a:p>
          <a:p>
            <a:pPr marL="188964" indent="-188964" algn="just" defTabSz="755856">
              <a:lnSpc>
                <a:spcPct val="150000"/>
              </a:lnSpc>
              <a:spcBef>
                <a:spcPts val="826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irce" panose="020B0502020203020203" pitchFamily="34" charset="-52"/>
              </a:rPr>
              <a:t>родители, имеющие детей школьного возраста.</a:t>
            </a:r>
            <a:endParaRPr lang="ru-RU" sz="1400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283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" y="4041225"/>
            <a:ext cx="13439598" cy="1770028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709">
              <a:defRPr/>
            </a:pPr>
            <a:endParaRPr lang="ru-RU" sz="2160" kern="0">
              <a:solidFill>
                <a:sysClr val="windowText" lastClr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250" y="4178007"/>
            <a:ext cx="4515304" cy="1455231"/>
          </a:xfrm>
        </p:spPr>
        <p:txBody>
          <a:bodyPr>
            <a:noAutofit/>
          </a:bodyPr>
          <a:lstStyle/>
          <a:p>
            <a:pPr marL="201170" fontAlgn="ctr">
              <a:lnSpc>
                <a:spcPct val="100000"/>
              </a:lnSpc>
            </a:pPr>
            <a:r>
              <a:rPr lang="ru-RU" sz="1102" b="1" dirty="0">
                <a:solidFill>
                  <a:srgbClr val="002060"/>
                </a:solidFill>
              </a:rPr>
              <a:t>Юридический адрес:</a:t>
            </a:r>
            <a:endParaRPr lang="en-US" sz="1102" b="1" dirty="0">
              <a:solidFill>
                <a:srgbClr val="002060"/>
              </a:solidFill>
            </a:endParaRPr>
          </a:p>
          <a:p>
            <a:pPr marL="201170" fontAlgn="ctr">
              <a:lnSpc>
                <a:spcPct val="100000"/>
              </a:lnSpc>
            </a:pPr>
            <a:r>
              <a:rPr lang="ru-RU" sz="1102" dirty="0">
                <a:solidFill>
                  <a:srgbClr val="002060"/>
                </a:solidFill>
              </a:rPr>
              <a:t>ул. Академика Павлова, д.14а, г. Санкт-Петербург, 197376</a:t>
            </a:r>
          </a:p>
          <a:p>
            <a:pPr marL="201170" fontAlgn="ctr">
              <a:lnSpc>
                <a:spcPct val="100000"/>
              </a:lnSpc>
            </a:pPr>
            <a:r>
              <a:rPr lang="ru-RU" sz="1102" b="1" dirty="0">
                <a:solidFill>
                  <a:srgbClr val="002060"/>
                </a:solidFill>
              </a:rPr>
              <a:t>Физический адрес основного офиса</a:t>
            </a:r>
            <a:r>
              <a:rPr lang="en-US" sz="1102" b="1" dirty="0">
                <a:solidFill>
                  <a:srgbClr val="002060"/>
                </a:solidFill>
              </a:rPr>
              <a:t>:</a:t>
            </a:r>
          </a:p>
          <a:p>
            <a:pPr marL="201170" fontAlgn="ctr">
              <a:lnSpc>
                <a:spcPct val="100000"/>
              </a:lnSpc>
            </a:pPr>
            <a:r>
              <a:rPr lang="ru-RU" sz="1102" dirty="0">
                <a:solidFill>
                  <a:srgbClr val="002060"/>
                </a:solidFill>
              </a:rPr>
              <a:t>ул. Кантемировская, д. 10, г. Санкт-Петербург, 197342</a:t>
            </a:r>
          </a:p>
          <a:p>
            <a:pPr marL="201170" fontAlgn="ctr">
              <a:lnSpc>
                <a:spcPct val="100000"/>
              </a:lnSpc>
            </a:pPr>
            <a:r>
              <a:rPr lang="ru-RU" sz="1102" dirty="0">
                <a:solidFill>
                  <a:srgbClr val="002060"/>
                </a:solidFill>
              </a:rPr>
              <a:t>тел./факс: +7 (812) 591-72-74, тел.: +7 (812) 295-10-97</a:t>
            </a:r>
          </a:p>
          <a:p>
            <a:pPr marL="201170" lvl="1" fontAlgn="ctr">
              <a:lnSpc>
                <a:spcPct val="100000"/>
              </a:lnSpc>
            </a:pPr>
            <a:r>
              <a:rPr lang="en-US" sz="1102" dirty="0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ru-RU" sz="1102" dirty="0">
                <a:solidFill>
                  <a:schemeClr val="accent4">
                    <a:lumMod val="10000"/>
                  </a:schemeClr>
                </a:solidFill>
              </a:rPr>
              <a:t>-</a:t>
            </a:r>
            <a:r>
              <a:rPr lang="ru-RU" sz="1102" dirty="0" err="1">
                <a:solidFill>
                  <a:schemeClr val="accent4">
                    <a:lumMod val="10000"/>
                  </a:schemeClr>
                </a:solidFill>
              </a:rPr>
              <a:t>mail</a:t>
            </a:r>
            <a:r>
              <a:rPr lang="ru-RU" sz="1102" dirty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ru-RU" sz="1102" dirty="0">
                <a:solidFill>
                  <a:schemeClr val="accent4">
                    <a:lumMod val="10000"/>
                  </a:schemeClr>
                </a:solidFill>
                <a:hlinkClick r:id="rId2"/>
              </a:rPr>
              <a:t>nii@nii-vektor.ru </a:t>
            </a:r>
            <a:r>
              <a:rPr lang="ru-RU" sz="1102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102" dirty="0">
                <a:solidFill>
                  <a:schemeClr val="accent4">
                    <a:lumMod val="10000"/>
                  </a:schemeClr>
                </a:solidFill>
              </a:rPr>
              <a:t>URL: </a:t>
            </a:r>
            <a:r>
              <a:rPr lang="ru-RU" sz="1102" dirty="0">
                <a:solidFill>
                  <a:schemeClr val="accent4">
                    <a:lumMod val="10000"/>
                  </a:schemeClr>
                </a:solidFill>
                <a:hlinkClick r:id="rId3"/>
              </a:rPr>
              <a:t>http://www.nii-vektor.ru</a:t>
            </a:r>
            <a:endParaRPr lang="ru-RU" sz="1102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0664" y="4219174"/>
            <a:ext cx="4159660" cy="1414062"/>
          </a:xfrm>
          <a:prstGeom prst="rect">
            <a:avLst/>
          </a:prstGeom>
        </p:spPr>
        <p:txBody>
          <a:bodyPr vert="horz" lIns="68566" tIns="34283" rIns="68566" bIns="34283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755856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102" dirty="0"/>
              <a:t>ИНН </a:t>
            </a:r>
            <a:r>
              <a:rPr lang="ru-RU" sz="1102" dirty="0">
                <a:solidFill>
                  <a:srgbClr val="002060"/>
                </a:solidFill>
              </a:rPr>
              <a:t>7813491943   КПП 783450001</a:t>
            </a:r>
            <a:endParaRPr lang="en-US" sz="1102" dirty="0">
              <a:solidFill>
                <a:srgbClr val="002060"/>
              </a:solidFill>
            </a:endParaRPr>
          </a:p>
          <a:p>
            <a:pPr marL="0" indent="0" algn="r" defTabSz="755856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102" dirty="0">
                <a:solidFill>
                  <a:srgbClr val="002060"/>
                </a:solidFill>
              </a:rPr>
              <a:t>ОГРН 1117847020400 ОКПО 07525192</a:t>
            </a:r>
            <a:endParaRPr lang="en-US" sz="1102" dirty="0">
              <a:solidFill>
                <a:srgbClr val="002060"/>
              </a:solidFill>
            </a:endParaRPr>
          </a:p>
          <a:p>
            <a:pPr marL="0" indent="0" algn="r" defTabSz="755856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102" dirty="0">
                <a:solidFill>
                  <a:srgbClr val="002060"/>
                </a:solidFill>
              </a:rPr>
              <a:t>р/c 40702810605000000145</a:t>
            </a:r>
            <a:endParaRPr lang="en-US" sz="1102" dirty="0">
              <a:solidFill>
                <a:srgbClr val="002060"/>
              </a:solidFill>
            </a:endParaRPr>
          </a:p>
          <a:p>
            <a:pPr marL="0" indent="0" algn="r" defTabSz="755856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102" dirty="0">
                <a:solidFill>
                  <a:srgbClr val="002060"/>
                </a:solidFill>
              </a:rPr>
              <a:t>Филиал АО АКБ "НОВИКОМБАНК" в г. С – Петербурге</a:t>
            </a:r>
            <a:endParaRPr lang="en-US" sz="1102" dirty="0">
              <a:solidFill>
                <a:srgbClr val="002060"/>
              </a:solidFill>
            </a:endParaRPr>
          </a:p>
          <a:p>
            <a:pPr marL="0" indent="0" algn="r" defTabSz="755856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102" dirty="0">
                <a:solidFill>
                  <a:srgbClr val="002060"/>
                </a:solidFill>
              </a:rPr>
              <a:t>Кор. счет № 30101810400000000902</a:t>
            </a:r>
            <a:endParaRPr lang="en-US" sz="1102" dirty="0">
              <a:solidFill>
                <a:srgbClr val="002060"/>
              </a:solidFill>
            </a:endParaRPr>
          </a:p>
          <a:p>
            <a:pPr marL="0" indent="0" algn="r" defTabSz="755856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102" dirty="0">
                <a:solidFill>
                  <a:srgbClr val="002060"/>
                </a:solidFill>
              </a:rPr>
              <a:t>БИК 044030902</a:t>
            </a:r>
            <a:endParaRPr lang="ru-RU" sz="1102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7" b="26565"/>
          <a:stretch/>
        </p:blipFill>
        <p:spPr>
          <a:xfrm>
            <a:off x="0" y="0"/>
            <a:ext cx="13439775" cy="4041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75031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(шаблон) 16х9">
  <a:themeElements>
    <a:clrScheme name="Другая 1">
      <a:dk1>
        <a:sysClr val="windowText" lastClr="000000"/>
      </a:dk1>
      <a:lt1>
        <a:sysClr val="window" lastClr="FFFFFF"/>
      </a:lt1>
      <a:dk2>
        <a:srgbClr val="6AD1E3"/>
      </a:dk2>
      <a:lt2>
        <a:srgbClr val="E7E6E6"/>
      </a:lt2>
      <a:accent1>
        <a:srgbClr val="6AD1E3"/>
      </a:accent1>
      <a:accent2>
        <a:srgbClr val="B7008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эл шрифт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(шаблон) 16х9.potx" id="{7DBF45BA-A2BA-431D-B3A9-1D4D1577C4ED}" vid="{0F4D606D-2F7F-442B-A751-B7BFC4ABB33E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3030</TotalTime>
  <Words>217</Words>
  <Application>Microsoft Office PowerPoint</Application>
  <PresentationFormat>Произвольный</PresentationFormat>
  <Paragraphs>50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Circe</vt:lpstr>
      <vt:lpstr>Презентация (шаблон) 16х9</vt:lpstr>
      <vt:lpstr>Тема Office</vt:lpstr>
      <vt:lpstr>Обучающий образовательный набор  АО «НИИ «Вектор»</vt:lpstr>
      <vt:lpstr>Проблематика</vt:lpstr>
      <vt:lpstr>Решение АО «НИИ «Вектор» – Обучающий образовательный набор для школьников</vt:lpstr>
      <vt:lpstr>Решаемые задачи</vt:lpstr>
      <vt:lpstr>Как реализовано наше решение</vt:lpstr>
      <vt:lpstr>Целевые клиенты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Труфакин Владимир Александрович</dc:creator>
  <cp:lastModifiedBy>Зеленков Андрей Иванович</cp:lastModifiedBy>
  <cp:revision>274</cp:revision>
  <cp:lastPrinted>2019-07-05T11:39:17Z</cp:lastPrinted>
  <dcterms:created xsi:type="dcterms:W3CDTF">2017-12-27T11:53:17Z</dcterms:created>
  <dcterms:modified xsi:type="dcterms:W3CDTF">2020-10-06T13:44:42Z</dcterms:modified>
</cp:coreProperties>
</file>