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3"/>
  </p:notesMasterIdLst>
  <p:sldIdLst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3439775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4D86"/>
    <a:srgbClr val="D3F1F9"/>
    <a:srgbClr val="B70088"/>
    <a:srgbClr val="6A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14" y="120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6688" y="922338"/>
            <a:ext cx="4425950" cy="249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68553-103C-4444-8EAB-4699DE8091B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20629"/>
          <a:stretch/>
        </p:blipFill>
        <p:spPr>
          <a:xfrm>
            <a:off x="1784" y="0"/>
            <a:ext cx="13437991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6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7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318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2150" y="6791312"/>
            <a:ext cx="3237257" cy="6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A29FA5-F65A-46DB-8CCD-D2388DD5D6CE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6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6"/>
            <a:ext cx="2356447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8" y="402486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9566E0B0-8202-4AC1-A50E-93E93E263089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37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0845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1714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980-F4C9-4C99-943B-E233C1AD4E55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2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A821-A386-43B1-8882-E0E7D40C541F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6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E1E-A6A1-453C-96BC-DF94500A913B}" type="datetime1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2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9896-F4C2-450E-A0EF-80BD2D3B9D3D}" type="datetime1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30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3351-7783-4DC1-8281-60EF86788F51}" type="datetime1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4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01F-E1A7-4B64-8ACA-E2148631BE1A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91"/>
            </a:lvl1pPr>
            <a:lvl2pPr marL="400909" indent="0">
              <a:buNone/>
              <a:defRPr sz="1273"/>
            </a:lvl2pPr>
            <a:lvl3pPr marL="801819" indent="0">
              <a:buNone/>
              <a:defRPr sz="1114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0917108-5A7F-4189-ACFC-931BDE03658E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-1"/>
            <a:ext cx="2774864" cy="5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5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CD0-3208-4805-8B50-A50D295578D0}" type="datetime1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3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E733-098B-4FE1-A9E0-F47F6E83A49E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15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D97F-3FE8-4E6F-BCFA-82D29636C86B}" type="datetime1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90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534877" y="6337427"/>
            <a:ext cx="4028643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" y="-1"/>
            <a:ext cx="13437990" cy="756067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5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6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72" y="7007290"/>
            <a:ext cx="2024412" cy="4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690049"/>
            <a:ext cx="2222765" cy="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56" y="6904653"/>
            <a:ext cx="3771376" cy="6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9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526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2A0B50C-6055-4731-A006-5012AC2CDD41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72744" tIns="36372" rIns="72744" bIns="36372" rtlCol="0" anchor="ctr"/>
          <a:lstStyle>
            <a:defPPr>
              <a:defRPr lang="ru-RU"/>
            </a:defPPr>
            <a:lvl1pPr marL="0" algn="r" defTabSz="995507" rtl="0" eaLnBrk="1" latinLnBrk="0" hangingPunct="1">
              <a:defRPr sz="2800" b="1" kern="1200">
                <a:solidFill>
                  <a:srgbClr val="6AD1E2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00768-0305-451D-AA06-CD2D62CCE3D3}" type="slidenum">
              <a:rPr lang="ru-RU" sz="2227" smtClean="0"/>
              <a:pPr/>
              <a:t>‹#›</a:t>
            </a:fld>
            <a:endParaRPr lang="ru-RU" sz="2227" dirty="0"/>
          </a:p>
        </p:txBody>
      </p:sp>
      <p:pic>
        <p:nvPicPr>
          <p:cNvPr id="8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-1"/>
            <a:ext cx="2774864" cy="5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8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621A65B-C968-447B-A024-318409699ABD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-1"/>
            <a:ext cx="2774864" cy="5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8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402484"/>
            <a:ext cx="11157407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9" y="1853171"/>
            <a:ext cx="568565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9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9" y="1853171"/>
            <a:ext cx="571365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9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4453152-4ACD-4C36-99E4-A97104F11B7E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-1"/>
            <a:ext cx="2774864" cy="5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4C9B8C-28A7-4CD2-855E-37C4CC9D94DD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-1"/>
            <a:ext cx="2774864" cy="5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176F968-4FAE-41F3-99D6-1C25984AD4FF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-1"/>
            <a:ext cx="2774864" cy="5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1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8"/>
            <a:ext cx="6803886" cy="5372269"/>
          </a:xfrm>
        </p:spPr>
        <p:txBody>
          <a:bodyPr/>
          <a:lstStyle>
            <a:lvl1pPr>
              <a:defRPr sz="2806"/>
            </a:lvl1pPr>
            <a:lvl2pPr>
              <a:defRPr sz="2455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1472952C-BE2A-425F-944D-BD1058B158AF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4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8"/>
            <a:ext cx="6803886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10" indent="0">
              <a:buNone/>
              <a:defRPr sz="2455"/>
            </a:lvl2pPr>
            <a:lvl3pPr marL="801819" indent="0">
              <a:buNone/>
              <a:defRPr sz="2105"/>
            </a:lvl3pPr>
            <a:lvl4pPr marL="1202728" indent="0">
              <a:buNone/>
              <a:defRPr sz="1754"/>
            </a:lvl4pPr>
            <a:lvl5pPr marL="1603637" indent="0">
              <a:buNone/>
              <a:defRPr sz="1754"/>
            </a:lvl5pPr>
            <a:lvl6pPr marL="2004547" indent="0">
              <a:buNone/>
              <a:defRPr sz="1754"/>
            </a:lvl6pPr>
            <a:lvl7pPr marL="2405456" indent="0">
              <a:buNone/>
              <a:defRPr sz="1754"/>
            </a:lvl7pPr>
            <a:lvl8pPr marL="2806366" indent="0">
              <a:buNone/>
              <a:defRPr sz="1754"/>
            </a:lvl8pPr>
            <a:lvl9pPr marL="3207275" indent="0">
              <a:buNone/>
              <a:defRPr sz="175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05A97CC7-3330-40B6-A9DE-C113E8A37F2A}" type="datetime1">
              <a:rPr lang="ru-RU" smtClean="0">
                <a:solidFill>
                  <a:prstClr val="black"/>
                </a:solidFill>
              </a:rPr>
              <a:pPr/>
              <a:t>07.10.2020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8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3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159159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4" y="1385180"/>
            <a:ext cx="11969948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 descr="E:\ПРЕЗЕНТАЦИИ, ПЛАКАТЫ\Олег Супян\21-03-2018_10-08-54\RUSELECTRONICS_LOGO\RUSELECTRONICS_LOGO\LOGO_RGB\PNG\FULL_VERSION_PNG\RUSELECTRONICS_RGB_RUS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8767" r="52874" b="38401"/>
          <a:stretch/>
        </p:blipFill>
        <p:spPr bwMode="auto">
          <a:xfrm>
            <a:off x="923985" y="6826792"/>
            <a:ext cx="1413990" cy="4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30" y="6903458"/>
            <a:ext cx="1710473" cy="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801819" rtl="0" eaLnBrk="1" latinLnBrk="0" hangingPunct="1">
        <a:lnSpc>
          <a:spcPct val="90000"/>
        </a:lnSpc>
        <a:spcBef>
          <a:spcPct val="0"/>
        </a:spcBef>
        <a:buNone/>
        <a:defRPr sz="1909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0" indent="0" algn="l" defTabSz="801819" rtl="0" eaLnBrk="1" latinLnBrk="0" hangingPunct="1">
        <a:lnSpc>
          <a:spcPct val="90000"/>
        </a:lnSpc>
        <a:spcBef>
          <a:spcPts val="877"/>
        </a:spcBef>
        <a:buClr>
          <a:srgbClr val="B70088"/>
        </a:buClr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5002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91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82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7729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91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636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7275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</p:spTree>
    <p:extLst>
      <p:ext uri="{BB962C8B-B14F-4D97-AF65-F5344CB8AC3E}">
        <p14:creationId xmlns:p14="http://schemas.microsoft.com/office/powerpoint/2010/main" val="420315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-vektor.ru/" TargetMode="External"/><Relationship Id="rId2" Type="http://schemas.openxmlformats.org/officeDocument/2006/relationships/hyperlink" Target="mailto:nii@nii-vekto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44" y="4231972"/>
            <a:ext cx="10798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ea typeface="+mj-ea"/>
                <a:cs typeface="+mj-cs"/>
              </a:rPr>
              <a:t>Система обнаружения и противодействия БПЛА «ЭГИДА</a:t>
            </a:r>
            <a:r>
              <a:rPr lang="ru-RU" sz="2800" dirty="0" smtClean="0">
                <a:solidFill>
                  <a:schemeClr val="bg1"/>
                </a:solidFill>
                <a:ea typeface="+mj-ea"/>
                <a:cs typeface="+mj-cs"/>
              </a:rPr>
              <a:t>»</a:t>
            </a:r>
            <a:endParaRPr lang="ru-RU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96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" y="4128382"/>
            <a:ext cx="13439422" cy="2218098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 sz="288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93" y="4310769"/>
            <a:ext cx="6020880" cy="1940461"/>
          </a:xfrm>
        </p:spPr>
        <p:txBody>
          <a:bodyPr>
            <a:noAutofit/>
          </a:bodyPr>
          <a:lstStyle/>
          <a:p>
            <a:pPr marL="268262" fontAlgn="ctr">
              <a:lnSpc>
                <a:spcPct val="100000"/>
              </a:lnSpc>
            </a:pPr>
            <a:r>
              <a:rPr lang="ru-RU" sz="1470" b="1" dirty="0">
                <a:solidFill>
                  <a:srgbClr val="002060"/>
                </a:solidFill>
              </a:rPr>
              <a:t>Юридический адрес:</a:t>
            </a:r>
            <a:endParaRPr lang="en-US" sz="1470" b="1" dirty="0">
              <a:solidFill>
                <a:srgbClr val="002060"/>
              </a:solidFill>
            </a:endParaRPr>
          </a:p>
          <a:p>
            <a:pPr marL="268262" fontAlgn="ctr">
              <a:lnSpc>
                <a:spcPct val="100000"/>
              </a:lnSpc>
            </a:pPr>
            <a:r>
              <a:rPr lang="ru-RU" sz="1470" dirty="0">
                <a:solidFill>
                  <a:srgbClr val="002060"/>
                </a:solidFill>
              </a:rPr>
              <a:t>ул. Академика Павлова, д.14а, г. Санкт-Петербург, 197376</a:t>
            </a:r>
          </a:p>
          <a:p>
            <a:pPr marL="268262" fontAlgn="ctr">
              <a:lnSpc>
                <a:spcPct val="100000"/>
              </a:lnSpc>
            </a:pPr>
            <a:r>
              <a:rPr lang="ru-RU" sz="1470" b="1" dirty="0">
                <a:solidFill>
                  <a:srgbClr val="002060"/>
                </a:solidFill>
              </a:rPr>
              <a:t>Физический адрес основного офиса</a:t>
            </a:r>
            <a:r>
              <a:rPr lang="en-US" sz="1470" b="1" dirty="0">
                <a:solidFill>
                  <a:srgbClr val="002060"/>
                </a:solidFill>
              </a:rPr>
              <a:t>:</a:t>
            </a:r>
          </a:p>
          <a:p>
            <a:pPr marL="268262" fontAlgn="ctr">
              <a:lnSpc>
                <a:spcPct val="100000"/>
              </a:lnSpc>
            </a:pPr>
            <a:r>
              <a:rPr lang="ru-RU" sz="1470" dirty="0">
                <a:solidFill>
                  <a:srgbClr val="002060"/>
                </a:solidFill>
              </a:rPr>
              <a:t>ул. Кантемировская, д. 10, г. Санкт-Петербург, 197342</a:t>
            </a:r>
          </a:p>
          <a:p>
            <a:pPr marL="268262" fontAlgn="ctr">
              <a:lnSpc>
                <a:spcPct val="100000"/>
              </a:lnSpc>
            </a:pPr>
            <a:r>
              <a:rPr lang="ru-RU" sz="1470" dirty="0">
                <a:solidFill>
                  <a:srgbClr val="002060"/>
                </a:solidFill>
              </a:rPr>
              <a:t>тел./факс: +7 (812) 591-72-74, тел.: +7 (812) 295-10-97</a:t>
            </a:r>
          </a:p>
          <a:p>
            <a:pPr marL="268262" lvl="1" fontAlgn="ctr">
              <a:lnSpc>
                <a:spcPct val="100000"/>
              </a:lnSpc>
            </a:pPr>
            <a:r>
              <a:rPr lang="en-US" sz="1470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ru-RU" sz="1470" dirty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ru-RU" sz="1470" dirty="0" err="1">
                <a:solidFill>
                  <a:schemeClr val="accent4">
                    <a:lumMod val="10000"/>
                  </a:schemeClr>
                </a:solidFill>
              </a:rPr>
              <a:t>mail</a:t>
            </a:r>
            <a:r>
              <a:rPr lang="ru-RU" sz="1470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ru-RU" sz="1470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nii@nii-vektor.ru </a:t>
            </a:r>
            <a:r>
              <a:rPr lang="ru-RU" sz="147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470" dirty="0">
                <a:solidFill>
                  <a:schemeClr val="accent4">
                    <a:lumMod val="10000"/>
                  </a:schemeClr>
                </a:solidFill>
              </a:rPr>
              <a:t>URL: </a:t>
            </a:r>
            <a:r>
              <a:rPr lang="ru-RU" sz="1470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http://www.nii-vektor.ru</a:t>
            </a:r>
            <a:endParaRPr lang="ru-RU" sz="147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619976" y="4365665"/>
            <a:ext cx="5546650" cy="188556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70" dirty="0"/>
              <a:t>ИНН </a:t>
            </a:r>
            <a:r>
              <a:rPr lang="ru-RU" sz="1470" dirty="0">
                <a:solidFill>
                  <a:srgbClr val="002060"/>
                </a:solidFill>
              </a:rPr>
              <a:t>7813491943   КПП 783450001</a:t>
            </a:r>
            <a:endParaRPr lang="en-US" sz="147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70" dirty="0">
                <a:solidFill>
                  <a:srgbClr val="002060"/>
                </a:solidFill>
              </a:rPr>
              <a:t>ОГРН 1117847020400 ОКПО 07525192</a:t>
            </a:r>
            <a:endParaRPr lang="en-US" sz="147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70" dirty="0">
                <a:solidFill>
                  <a:srgbClr val="002060"/>
                </a:solidFill>
              </a:rPr>
              <a:t>р/c 40702810605000000145</a:t>
            </a:r>
            <a:endParaRPr lang="en-US" sz="147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70" dirty="0">
                <a:solidFill>
                  <a:srgbClr val="002060"/>
                </a:solidFill>
              </a:rPr>
              <a:t>Филиал АО АКБ "НОВИКОМБАНК" в г. С – Петербурге</a:t>
            </a:r>
            <a:endParaRPr lang="en-US" sz="147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70" dirty="0">
                <a:solidFill>
                  <a:srgbClr val="002060"/>
                </a:solidFill>
              </a:rPr>
              <a:t>Кор. счет № 30101810400000000902</a:t>
            </a:r>
            <a:endParaRPr lang="en-US" sz="147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70" dirty="0">
                <a:solidFill>
                  <a:srgbClr val="002060"/>
                </a:solidFill>
              </a:rPr>
              <a:t>БИК 044030902</a:t>
            </a:r>
            <a:endParaRPr lang="ru-RU" sz="147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 b="26565"/>
          <a:stretch/>
        </p:blipFill>
        <p:spPr>
          <a:xfrm>
            <a:off x="176" y="-1"/>
            <a:ext cx="13439423" cy="4128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9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023" y="712074"/>
            <a:ext cx="8877502" cy="43021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irce" panose="020B0502020203020203" pitchFamily="34" charset="-52"/>
              </a:rPr>
              <a:t>БПЛА. Ситуация</a:t>
            </a:r>
            <a:endParaRPr lang="ru-RU" sz="2000" b="1" dirty="0">
              <a:latin typeface="Circe" panose="020B05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023" y="1142293"/>
            <a:ext cx="11463894" cy="5286787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Circe"/>
              </a:rPr>
              <a:t>На сегодняшний день можно с уверенностью сказать, что в мире наступает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эпоха беспилотных технологий</a:t>
            </a:r>
            <a:r>
              <a:rPr lang="ru-RU" sz="1800" dirty="0">
                <a:latin typeface="Circe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и </a:t>
            </a:r>
            <a:r>
              <a:rPr lang="ru-RU" sz="1800" dirty="0" err="1">
                <a:solidFill>
                  <a:schemeClr val="accent2"/>
                </a:solidFill>
                <a:latin typeface="Circe"/>
              </a:rPr>
              <a:t>дронов</a:t>
            </a:r>
            <a:r>
              <a:rPr lang="ru-RU" sz="1800" dirty="0">
                <a:latin typeface="Circe"/>
              </a:rPr>
              <a:t>. </a:t>
            </a:r>
            <a:r>
              <a:rPr lang="ru-RU" sz="1800" dirty="0" err="1">
                <a:latin typeface="Circe"/>
              </a:rPr>
              <a:t>Дроны</a:t>
            </a:r>
            <a:r>
              <a:rPr lang="ru-RU" sz="1800" dirty="0">
                <a:latin typeface="Circe"/>
              </a:rPr>
              <a:t> проникают во все аспекты жизни, становятся ее неотъемлемой частью.</a:t>
            </a:r>
          </a:p>
          <a:p>
            <a:pPr algn="just"/>
            <a:r>
              <a:rPr lang="ru-RU" sz="1800" dirty="0">
                <a:latin typeface="Circe"/>
              </a:rPr>
              <a:t>Ситуация такова, что область применения </a:t>
            </a:r>
            <a:r>
              <a:rPr lang="ru-RU" sz="1800" dirty="0">
                <a:latin typeface="Circe"/>
              </a:rPr>
              <a:t>БПЛА </a:t>
            </a:r>
            <a:r>
              <a:rPr lang="ru-RU" sz="1800" dirty="0">
                <a:latin typeface="Circe"/>
              </a:rPr>
              <a:t>и их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технические характеристики улучшаются </a:t>
            </a:r>
            <a:r>
              <a:rPr lang="ru-RU" sz="1800" dirty="0">
                <a:latin typeface="Circe"/>
              </a:rPr>
              <a:t>каждый день. В то же время растет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доступность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БПЛА</a:t>
            </a:r>
            <a:r>
              <a:rPr lang="ru-RU" sz="1800" dirty="0">
                <a:latin typeface="Circe"/>
              </a:rPr>
              <a:t>, их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цена стремительно падает</a:t>
            </a:r>
            <a:r>
              <a:rPr lang="ru-RU" sz="1800" dirty="0">
                <a:latin typeface="Circe"/>
              </a:rPr>
              <a:t>. </a:t>
            </a:r>
          </a:p>
          <a:p>
            <a:pPr algn="just"/>
            <a:r>
              <a:rPr lang="ru-RU" sz="1800" dirty="0">
                <a:latin typeface="Circe"/>
              </a:rPr>
              <a:t>Любой </a:t>
            </a:r>
            <a:r>
              <a:rPr lang="ru-RU" sz="1800" dirty="0">
                <a:latin typeface="Circe"/>
              </a:rPr>
              <a:t>может приобрести БПЛА и использовать его в совершенно различных ситуациях. Однако,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неконтролируемое использование </a:t>
            </a:r>
            <a:r>
              <a:rPr lang="ru-RU" sz="1800" dirty="0">
                <a:latin typeface="Circe"/>
              </a:rPr>
              <a:t>БПЛА </a:t>
            </a:r>
            <a:r>
              <a:rPr lang="ru-RU" sz="1800" dirty="0">
                <a:latin typeface="Circe"/>
              </a:rPr>
              <a:t>в </a:t>
            </a:r>
            <a:r>
              <a:rPr lang="ru-RU" sz="1800" dirty="0" err="1">
                <a:latin typeface="Circe"/>
              </a:rPr>
              <a:t>т.ч</a:t>
            </a:r>
            <a:r>
              <a:rPr lang="ru-RU" sz="1800" dirty="0">
                <a:latin typeface="Circe"/>
              </a:rPr>
              <a:t>. на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критически важных объектах </a:t>
            </a:r>
            <a:r>
              <a:rPr lang="ru-RU" sz="1800" dirty="0">
                <a:latin typeface="Circe"/>
              </a:rPr>
              <a:t>чревато </a:t>
            </a:r>
            <a:r>
              <a:rPr lang="ru-RU" sz="1800" dirty="0">
                <a:latin typeface="Circe"/>
              </a:rPr>
              <a:t>тем, что неуправляемый </a:t>
            </a:r>
            <a:r>
              <a:rPr lang="ru-RU" sz="1800" dirty="0">
                <a:latin typeface="Circe"/>
              </a:rPr>
              <a:t>БПЛА </a:t>
            </a:r>
            <a:r>
              <a:rPr lang="ru-RU" sz="1800" dirty="0">
                <a:latin typeface="Circe"/>
              </a:rPr>
              <a:t>может спровоцировать критическую ситуацию, которая может повлечь за собой аварии и жертвы</a:t>
            </a:r>
            <a:r>
              <a:rPr lang="ru-RU" sz="1800" dirty="0">
                <a:latin typeface="Circe"/>
              </a:rPr>
              <a:t>.</a:t>
            </a:r>
          </a:p>
          <a:p>
            <a:pPr algn="just"/>
            <a:r>
              <a:rPr lang="ru-RU" sz="1800" dirty="0">
                <a:latin typeface="Circe"/>
              </a:rPr>
              <a:t>Совсем другое дело, когда БЛА сознательно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используются террористическими организациями </a:t>
            </a:r>
            <a:r>
              <a:rPr lang="ru-RU" sz="1800" dirty="0">
                <a:latin typeface="Circe"/>
              </a:rPr>
              <a:t>или иными силами, ставящими перед собой цель дестабилизации ситуации внутри страны. </a:t>
            </a:r>
          </a:p>
          <a:p>
            <a:pPr algn="just"/>
            <a:r>
              <a:rPr lang="ru-RU" sz="1800" dirty="0">
                <a:latin typeface="Circe"/>
              </a:rPr>
              <a:t>БПЛА используются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криминальными элементами и организациями</a:t>
            </a:r>
            <a:r>
              <a:rPr lang="ru-RU" sz="1800" dirty="0">
                <a:latin typeface="Circe"/>
              </a:rPr>
              <a:t> в качестве инструмента доставки </a:t>
            </a:r>
            <a:r>
              <a:rPr lang="ru-RU" sz="1800" dirty="0">
                <a:solidFill>
                  <a:schemeClr val="accent2"/>
                </a:solidFill>
                <a:latin typeface="Circe"/>
              </a:rPr>
              <a:t>запрещенных грузов</a:t>
            </a:r>
            <a:r>
              <a:rPr lang="ru-RU" sz="1800" dirty="0">
                <a:latin typeface="Circe"/>
              </a:rPr>
              <a:t>.</a:t>
            </a:r>
            <a:endParaRPr lang="ru-RU" sz="1800" dirty="0">
              <a:latin typeface="Circ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54" y="4705877"/>
            <a:ext cx="2834687" cy="168739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82" y="4705433"/>
            <a:ext cx="3068790" cy="1693955"/>
          </a:xfrm>
          <a:prstGeom prst="rect">
            <a:avLst/>
          </a:prstGeom>
        </p:spPr>
      </p:pic>
      <p:pic>
        <p:nvPicPr>
          <p:cNvPr id="1026" name="Picture 2" descr="C:\Users\Supyan_OU\Desktop\ПКЛ. Подборка\пульт беспилотник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80" y="4717783"/>
            <a:ext cx="2553365" cy="17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3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77" y="697586"/>
            <a:ext cx="11159159" cy="81973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irce" panose="020B0502020203020203" pitchFamily="34" charset="-52"/>
              </a:rPr>
              <a:t>Тренды</a:t>
            </a:r>
            <a:r>
              <a:rPr lang="en-US" sz="2000" b="1" dirty="0">
                <a:latin typeface="Circe" panose="020B0502020203020203" pitchFamily="34" charset="-52"/>
              </a:rPr>
              <a:t>,</a:t>
            </a:r>
            <a:r>
              <a:rPr lang="ru-RU" sz="2000" b="1" dirty="0">
                <a:latin typeface="Circe" panose="020B0502020203020203" pitchFamily="34" charset="-52"/>
              </a:rPr>
              <a:t> угрозы и решения. Опасность </a:t>
            </a:r>
            <a:r>
              <a:rPr lang="ru-RU" sz="2000" b="1" dirty="0">
                <a:latin typeface="Circe" panose="020B0502020203020203" pitchFamily="34" charset="-52"/>
              </a:rPr>
              <a:t>БПЛА.</a:t>
            </a:r>
            <a:endParaRPr lang="ru-RU" sz="2000" b="1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877" y="1376349"/>
            <a:ext cx="5934538" cy="1827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1432"/>
              </a:spcAft>
            </a:pPr>
            <a:r>
              <a:rPr lang="ru-RU" sz="1432" b="1" dirty="0">
                <a:solidFill>
                  <a:prstClr val="black"/>
                </a:solidFill>
                <a:latin typeface="Circe" panose="020B0502020203020203"/>
              </a:rPr>
              <a:t>Тренды</a:t>
            </a:r>
            <a:r>
              <a:rPr lang="en-US" sz="1432" b="1" dirty="0">
                <a:solidFill>
                  <a:prstClr val="black"/>
                </a:solidFill>
              </a:rPr>
              <a:t>: </a:t>
            </a:r>
            <a:endParaRPr lang="ru-RU" sz="1432" b="1" dirty="0">
              <a:solidFill>
                <a:prstClr val="black"/>
              </a:solidFill>
              <a:latin typeface="Circe" panose="020B0502020203020203"/>
            </a:endParaRP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развитие парка БПЛА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доступность БПЛА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улучшение технических характеристик БПЛА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увеличение областей применения БПЛА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877" y="3270792"/>
            <a:ext cx="5934537" cy="2234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1432"/>
              </a:spcAft>
            </a:pPr>
            <a:r>
              <a:rPr lang="ru-RU" sz="1432" b="1" dirty="0">
                <a:solidFill>
                  <a:prstClr val="black"/>
                </a:solidFill>
                <a:latin typeface="Circe" panose="020B0502020203020203"/>
              </a:rPr>
              <a:t>Существующие решения мониторинга окружающего пространства: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b="1" dirty="0">
                <a:solidFill>
                  <a:srgbClr val="B70088"/>
                </a:solidFill>
                <a:latin typeface="Circe" panose="020B0502020203020203"/>
              </a:rPr>
              <a:t>системы видеонаблюдения </a:t>
            </a: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(</a:t>
            </a:r>
            <a:r>
              <a:rPr lang="ru-RU" sz="1273" dirty="0" err="1">
                <a:solidFill>
                  <a:prstClr val="black"/>
                </a:solidFill>
                <a:latin typeface="Circe" panose="020B0502020203020203"/>
              </a:rPr>
              <a:t>низкоэффективны</a:t>
            </a: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, зависимы от погодных условий, не видят небо)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b="1" dirty="0">
                <a:solidFill>
                  <a:srgbClr val="B70088"/>
                </a:solidFill>
                <a:latin typeface="Circe" panose="020B0502020203020203"/>
              </a:rPr>
              <a:t>мобильные бригады</a:t>
            </a: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 (инертны, дорогостоящие в обеспечении, человеческий фактор)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b="1" dirty="0">
                <a:solidFill>
                  <a:srgbClr val="B70088"/>
                </a:solidFill>
                <a:latin typeface="Circe" panose="020B0502020203020203"/>
              </a:rPr>
              <a:t>активные РЛС</a:t>
            </a: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 (запрещено использование в местах массового скопления людей, необходимо разрешение на использование радиочастоты, могут негативно влиять на работоспособность электрооборудования, дорогостоящие)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endParaRPr lang="ru-RU" sz="1273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4040" y="1376349"/>
            <a:ext cx="5270877" cy="1827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1432"/>
              </a:spcAft>
            </a:pPr>
            <a:r>
              <a:rPr lang="ru-RU" sz="1432" b="1" dirty="0">
                <a:solidFill>
                  <a:srgbClr val="C00000"/>
                </a:solidFill>
                <a:latin typeface="Circe" panose="020B0502020203020203"/>
              </a:rPr>
              <a:t>Угрозы</a:t>
            </a:r>
            <a:r>
              <a:rPr lang="ru-RU" sz="1432" b="1" dirty="0">
                <a:solidFill>
                  <a:prstClr val="black"/>
                </a:solidFill>
                <a:latin typeface="Circe" panose="020B0502020203020203"/>
              </a:rPr>
              <a:t>: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srgbClr val="C00000"/>
                </a:solidFill>
                <a:latin typeface="Circe" panose="020B0502020203020203"/>
              </a:rPr>
              <a:t>увеличение использование БПЛА террористами в том числе с использованием химического и бактериологического оружия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srgbClr val="C00000"/>
                </a:solidFill>
                <a:latin typeface="Circe" panose="020B0502020203020203"/>
              </a:rPr>
              <a:t>осуществление промышленного шпионажа с использованием БПЛА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srgbClr val="C00000"/>
                </a:solidFill>
                <a:latin typeface="Circe" panose="020B0502020203020203"/>
              </a:rPr>
              <a:t>Передача несанкционированных грузов с помощью БПЛА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4040" y="3270792"/>
            <a:ext cx="5270877" cy="2234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432"/>
              </a:spcAft>
            </a:pPr>
            <a:r>
              <a:rPr lang="ru-RU" sz="1432" b="1" dirty="0">
                <a:solidFill>
                  <a:srgbClr val="B70088"/>
                </a:solidFill>
                <a:latin typeface="Circe" panose="020B0502020203020203"/>
              </a:rPr>
              <a:t>Наше решение: </a:t>
            </a:r>
            <a:r>
              <a:rPr lang="ru-RU" sz="1432" b="1" dirty="0">
                <a:solidFill>
                  <a:prstClr val="black"/>
                </a:solidFill>
                <a:latin typeface="Circe" panose="020B0502020203020203"/>
              </a:rPr>
              <a:t/>
            </a:r>
            <a:br>
              <a:rPr lang="ru-RU" sz="1432" b="1" dirty="0">
                <a:solidFill>
                  <a:prstClr val="black"/>
                </a:solidFill>
                <a:latin typeface="Circe" panose="020B0502020203020203"/>
              </a:rPr>
            </a:br>
            <a:r>
              <a:rPr lang="ru-RU" sz="1432" b="1" dirty="0">
                <a:solidFill>
                  <a:prstClr val="black"/>
                </a:solidFill>
                <a:latin typeface="Circe" panose="020B0502020203020203"/>
              </a:rPr>
              <a:t>Система противодействия БПЛА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невидимый для средств обнаружения 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высокоточный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не требует разрешений и согласований на эксплуатацию</a:t>
            </a:r>
          </a:p>
          <a:p>
            <a:pPr marL="272777" indent="-272777" algn="just" defTabSz="801819">
              <a:lnSpc>
                <a:spcPct val="90000"/>
              </a:lnSpc>
              <a:spcAft>
                <a:spcPts val="477"/>
              </a:spcAft>
              <a:buClr>
                <a:srgbClr val="B70088"/>
              </a:buClr>
              <a:buFont typeface="Arial" panose="020B0604020202020204" pitchFamily="34" charset="0"/>
              <a:buChar char="•"/>
              <a:defRPr/>
            </a:pPr>
            <a:r>
              <a:rPr lang="ru-RU" sz="1273" dirty="0">
                <a:solidFill>
                  <a:prstClr val="black"/>
                </a:solidFill>
                <a:latin typeface="Circe" panose="020B0502020203020203"/>
              </a:rPr>
              <a:t>конкурентоспособная цена поставки и монтажа</a:t>
            </a:r>
          </a:p>
        </p:txBody>
      </p:sp>
    </p:spTree>
    <p:extLst>
      <p:ext uri="{BB962C8B-B14F-4D97-AF65-F5344CB8AC3E}">
        <p14:creationId xmlns:p14="http://schemas.microsoft.com/office/powerpoint/2010/main" val="41393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29" y="722397"/>
            <a:ext cx="8877502" cy="65212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irce" panose="020B0502020203020203" pitchFamily="34" charset="-52"/>
              </a:rPr>
              <a:t>Ключевые объекты защиты от БПЛА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29" y="1374524"/>
            <a:ext cx="7964258" cy="4243851"/>
          </a:xfrm>
        </p:spPr>
        <p:txBody>
          <a:bodyPr>
            <a:normAutofit/>
          </a:bodyPr>
          <a:lstStyle/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Стадионы</a:t>
            </a:r>
            <a:endParaRPr lang="ru-RU" sz="1800" dirty="0">
              <a:latin typeface="Circe" panose="020B0502020203020203"/>
            </a:endParaRP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Аэропорты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Порты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latin typeface="Circe" panose="020B0502020203020203"/>
              </a:rPr>
              <a:t>Нефте</a:t>
            </a:r>
            <a:r>
              <a:rPr lang="ru-RU" sz="1800" dirty="0">
                <a:latin typeface="Circe" panose="020B0502020203020203"/>
              </a:rPr>
              <a:t>- и газопроводы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Объекты нефтегазовой инфраструктуры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Химические производства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ГЭС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АЭС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Исправительно-трудовые колонии (ИТК)</a:t>
            </a:r>
          </a:p>
          <a:p>
            <a:pPr marL="272777" indent="-272777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Объекты социальной инфраструктуры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94" y="1374524"/>
            <a:ext cx="2846463" cy="1628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10" y="4963211"/>
            <a:ext cx="2846463" cy="1542623"/>
          </a:xfrm>
          <a:prstGeom prst="rect">
            <a:avLst/>
          </a:prstGeom>
        </p:spPr>
      </p:pic>
      <p:pic>
        <p:nvPicPr>
          <p:cNvPr id="1026" name="Picture 2" descr="C:\Users\Supyan_OU\Desktop\ПКЛ. Подборка\пор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4" y="4963210"/>
            <a:ext cx="2418382" cy="15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pyan_OU\Desktop\Фото изделий\pri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12" y="3060296"/>
            <a:ext cx="2846462" cy="1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379" y="1122064"/>
            <a:ext cx="1153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55"/>
              </a:spcAft>
            </a:pPr>
            <a:r>
              <a:rPr lang="ru-RU" sz="1800" dirty="0">
                <a:solidFill>
                  <a:prstClr val="black"/>
                </a:solidFill>
                <a:latin typeface="Circe" panose="020B0502020203020203"/>
              </a:rPr>
              <a:t>Комплекс противодействия БПЛА предназначен для обеспечения контроля и безопасности воздушного пространства над территорией охраняемого объекта.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73787" y="4650427"/>
            <a:ext cx="195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irce" panose="020B0502020203020203"/>
              </a:rPr>
              <a:t>Подавление каналов связи и навигации БПЛА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6901" y="4650427"/>
            <a:ext cx="191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irce" panose="020B0502020203020203"/>
              </a:rPr>
              <a:t>Определение местоположения пульта управления БПЛА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5506" y="4615856"/>
            <a:ext cx="254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irce" panose="020B0502020203020203"/>
              </a:rPr>
              <a:t>Обнаружение БПЛА</a:t>
            </a:r>
            <a:r>
              <a:rPr lang="en-US" sz="1200" b="1" dirty="0">
                <a:solidFill>
                  <a:prstClr val="black"/>
                </a:solidFill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irce" panose="020B0502020203020203"/>
              </a:rPr>
              <a:t> визуальное отображение информации об объекте оператору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1418" y="3240132"/>
            <a:ext cx="1444518" cy="113625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22402" y="4615855"/>
            <a:ext cx="216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irce" panose="020B0502020203020203"/>
              </a:rPr>
              <a:t>Отображение маршрута полета БПЛА (траекторное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irce" panose="020B0502020203020203"/>
              </a:rPr>
              <a:t>Сопровождение)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6424" y="2319247"/>
            <a:ext cx="773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70088"/>
                </a:solidFill>
                <a:latin typeface="Circe" panose="020B0502020203020203"/>
              </a:rPr>
              <a:t>Основные задачи</a:t>
            </a:r>
            <a:r>
              <a:rPr lang="en-US" sz="2000" b="1" dirty="0">
                <a:solidFill>
                  <a:srgbClr val="B70088"/>
                </a:solidFill>
              </a:rPr>
              <a:t>,</a:t>
            </a:r>
            <a:r>
              <a:rPr lang="ru-RU" sz="2000" b="1" dirty="0">
                <a:solidFill>
                  <a:srgbClr val="B70088"/>
                </a:solidFill>
                <a:latin typeface="Circe" panose="020B0502020203020203"/>
              </a:rPr>
              <a:t> решаемые комплексом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86837" y="641041"/>
            <a:ext cx="8877502" cy="437245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6AD1E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01819"/>
            <a:r>
              <a:rPr lang="ru-RU" sz="2000" b="1" dirty="0">
                <a:latin typeface="Circe" panose="020B0502020203020203" pitchFamily="34" charset="-52"/>
              </a:rPr>
              <a:t>Система противодействия БПЛА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633155" y="3240132"/>
            <a:ext cx="1413269" cy="1142720"/>
            <a:chOff x="1195273" y="2499835"/>
            <a:chExt cx="904875" cy="872015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195273" y="2499835"/>
              <a:ext cx="904875" cy="872015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59">
                <a:solidFill>
                  <a:prstClr val="white"/>
                </a:solidFill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336162" y="2544243"/>
              <a:ext cx="652057" cy="781961"/>
              <a:chOff x="7458713" y="747442"/>
              <a:chExt cx="1043937" cy="1251910"/>
            </a:xfrm>
          </p:grpSpPr>
          <p:sp>
            <p:nvSpPr>
              <p:cNvPr id="52" name="Кольцо 51"/>
              <p:cNvSpPr>
                <a:spLocks noChangeAspect="1"/>
              </p:cNvSpPr>
              <p:nvPr/>
            </p:nvSpPr>
            <p:spPr>
              <a:xfrm>
                <a:off x="7458713" y="747442"/>
                <a:ext cx="1043937" cy="1251910"/>
              </a:xfrm>
              <a:prstGeom prst="donut">
                <a:avLst>
                  <a:gd name="adj" fmla="val 112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Кольцо 52"/>
              <p:cNvSpPr>
                <a:spLocks noChangeAspect="1"/>
              </p:cNvSpPr>
              <p:nvPr/>
            </p:nvSpPr>
            <p:spPr>
              <a:xfrm>
                <a:off x="7656476" y="1003969"/>
                <a:ext cx="605106" cy="738855"/>
              </a:xfrm>
              <a:prstGeom prst="donut">
                <a:avLst>
                  <a:gd name="adj" fmla="val 20936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Круговая 31"/>
            <p:cNvSpPr/>
            <p:nvPr/>
          </p:nvSpPr>
          <p:spPr>
            <a:xfrm rot="3870996">
              <a:off x="1256461" y="2610989"/>
              <a:ext cx="782627" cy="674296"/>
            </a:xfrm>
            <a:prstGeom prst="pie">
              <a:avLst>
                <a:gd name="adj1" fmla="val 11820861"/>
                <a:gd name="adj2" fmla="val 16200000"/>
              </a:avLst>
            </a:prstGeom>
            <a:solidFill>
              <a:schemeClr val="accent1">
                <a:lumMod val="50000"/>
                <a:alpha val="65000"/>
              </a:schemeClr>
            </a:solidFill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59">
                <a:solidFill>
                  <a:prstClr val="black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193" y="2609392"/>
              <a:ext cx="104273" cy="104525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7903" y="2680516"/>
              <a:ext cx="104273" cy="10452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526" y="2775750"/>
              <a:ext cx="104273" cy="104525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4392853" y="3240132"/>
            <a:ext cx="1429000" cy="1142719"/>
            <a:chOff x="11882588" y="2539915"/>
            <a:chExt cx="904875" cy="904875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1882588" y="2539915"/>
              <a:ext cx="904875" cy="904875"/>
              <a:chOff x="6241241" y="2614953"/>
              <a:chExt cx="904875" cy="904875"/>
            </a:xfrm>
          </p:grpSpPr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6241241" y="2614953"/>
                <a:ext cx="904875" cy="904875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solidFill>
                    <a:prstClr val="white"/>
                  </a:solidFill>
                </a:endParaRPr>
              </a:p>
            </p:txBody>
          </p: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2963" y="2635839"/>
                <a:ext cx="567443" cy="567443"/>
              </a:xfrm>
              <a:prstGeom prst="rect">
                <a:avLst/>
              </a:prstGeom>
            </p:spPr>
          </p:pic>
        </p:grp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63" t="18565" r="49338" b="57450"/>
            <a:stretch/>
          </p:blipFill>
          <p:spPr>
            <a:xfrm rot="20410341">
              <a:off x="12377715" y="2818610"/>
              <a:ext cx="250065" cy="54183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9971242" y="3216897"/>
            <a:ext cx="1402788" cy="1142721"/>
            <a:chOff x="8763326" y="2614953"/>
            <a:chExt cx="904875" cy="904875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8763326" y="2614953"/>
              <a:ext cx="904875" cy="904875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59">
                <a:solidFill>
                  <a:prstClr val="white"/>
                </a:solidFill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9" y="2723343"/>
              <a:ext cx="713608" cy="71360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12" y="3298325"/>
            <a:ext cx="1119037" cy="9798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63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91" y="730395"/>
            <a:ext cx="8877502" cy="359926"/>
          </a:xfrm>
        </p:spPr>
        <p:txBody>
          <a:bodyPr vert="horz" lIns="72744" tIns="36372" rIns="72744" bIns="36372" rtlCol="0" anchor="t">
            <a:noAutofit/>
          </a:bodyPr>
          <a:lstStyle/>
          <a:p>
            <a:r>
              <a:rPr lang="ru-RU" sz="2000" b="1" dirty="0">
                <a:latin typeface="Circe" panose="020B0502020203020203" pitchFamily="34" charset="-52"/>
              </a:rPr>
              <a:t>Состав </a:t>
            </a:r>
            <a:r>
              <a:rPr lang="ru-RU" sz="2000" b="1" dirty="0">
                <a:latin typeface="Circe" panose="020B0502020203020203" pitchFamily="34" charset="-52"/>
              </a:rPr>
              <a:t>системы противодействия </a:t>
            </a:r>
            <a:r>
              <a:rPr lang="ru-RU" sz="2000" b="1" dirty="0">
                <a:latin typeface="Circe" panose="020B0502020203020203" pitchFamily="34" charset="-52"/>
              </a:rPr>
              <a:t>БПЛА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0774301" y="292817"/>
            <a:ext cx="1792586" cy="320189"/>
          </a:xfrm>
          <a:prstGeom prst="rect">
            <a:avLst/>
          </a:prstGeom>
        </p:spPr>
        <p:txBody>
          <a:bodyPr/>
          <a:lstStyle/>
          <a:p>
            <a:fld id="{C3D00768-0305-451D-AA06-CD2D62CCE3D3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696AE9-BF27-4BD4-862C-89140083CF74}"/>
              </a:ext>
            </a:extLst>
          </p:cNvPr>
          <p:cNvSpPr txBox="1">
            <a:spLocks/>
          </p:cNvSpPr>
          <p:nvPr/>
        </p:nvSpPr>
        <p:spPr>
          <a:xfrm>
            <a:off x="814410" y="2043946"/>
            <a:ext cx="3624572" cy="4066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32" dirty="0">
                <a:solidFill>
                  <a:prstClr val="black"/>
                </a:solidFill>
              </a:rPr>
              <a:t> 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 обнаружение БПЛА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 определение местоположения БПЛА 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 сопровождение (трекинг) БПЛА 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 скрытная работа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 зона охвата до 20 км.</a:t>
            </a:r>
          </a:p>
          <a:p>
            <a:pPr algn="ctr"/>
            <a:endParaRPr lang="ru-RU" sz="1559" dirty="0">
              <a:solidFill>
                <a:prstClr val="black"/>
              </a:solidFill>
            </a:endParaRPr>
          </a:p>
          <a:p>
            <a:endParaRPr lang="ru-RU" sz="1559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0BA777-D458-4027-86DC-DC7341DBFCB6}"/>
              </a:ext>
            </a:extLst>
          </p:cNvPr>
          <p:cNvSpPr txBox="1"/>
          <p:nvPr/>
        </p:nvSpPr>
        <p:spPr>
          <a:xfrm>
            <a:off x="5004252" y="2043946"/>
            <a:ext cx="3513321" cy="4066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1591" dirty="0">
              <a:solidFill>
                <a:prstClr val="black"/>
              </a:solidFill>
            </a:endParaRP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пеленгование сигналов управления пульта оператора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определение местоположения пульта оператора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скрытная работа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зона охвата до 5 км.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EE8771-42BF-43E0-9085-AB578B50DA37}"/>
              </a:ext>
            </a:extLst>
          </p:cNvPr>
          <p:cNvSpPr txBox="1"/>
          <p:nvPr/>
        </p:nvSpPr>
        <p:spPr>
          <a:xfrm>
            <a:off x="9082843" y="2043946"/>
            <a:ext cx="3294352" cy="4066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ru-RU" sz="1559" dirty="0">
              <a:solidFill>
                <a:prstClr val="black"/>
              </a:solidFill>
            </a:endParaRP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подавление каналов управления и навигации БПЛА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дальность действия до 20 км.</a:t>
            </a:r>
          </a:p>
          <a:p>
            <a:pPr marL="272777" indent="-272777" defTabSz="801819">
              <a:lnSpc>
                <a:spcPct val="90000"/>
              </a:lnSpc>
              <a:spcBef>
                <a:spcPts val="877"/>
              </a:spcBef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sz="1432" dirty="0">
                <a:solidFill>
                  <a:prstClr val="black"/>
                </a:solidFill>
              </a:rPr>
              <a:t>узконаправленная генерация помехи</a:t>
            </a:r>
          </a:p>
          <a:p>
            <a:endParaRPr lang="ru-RU" sz="1559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44BD90-2CAD-485E-A397-776045F40557}"/>
              </a:ext>
            </a:extLst>
          </p:cNvPr>
          <p:cNvSpPr txBox="1"/>
          <p:nvPr/>
        </p:nvSpPr>
        <p:spPr>
          <a:xfrm>
            <a:off x="814410" y="1720602"/>
            <a:ext cx="3624572" cy="288220"/>
          </a:xfrm>
          <a:prstGeom prst="rect">
            <a:avLst/>
          </a:prstGeom>
          <a:solidFill>
            <a:srgbClr val="C1008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73" b="1" dirty="0">
                <a:solidFill>
                  <a:prstClr val="white"/>
                </a:solidFill>
              </a:rPr>
              <a:t>Обнаружение БПЛА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4FEEB5-9D8D-4BF7-AF41-E868575A452E}"/>
              </a:ext>
            </a:extLst>
          </p:cNvPr>
          <p:cNvSpPr txBox="1"/>
          <p:nvPr/>
        </p:nvSpPr>
        <p:spPr>
          <a:xfrm>
            <a:off x="9082843" y="1524725"/>
            <a:ext cx="3294352" cy="484107"/>
          </a:xfrm>
          <a:prstGeom prst="rect">
            <a:avLst/>
          </a:prstGeom>
          <a:solidFill>
            <a:srgbClr val="C1008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z="1273" dirty="0">
                <a:solidFill>
                  <a:prstClr val="white"/>
                </a:solidFill>
              </a:rPr>
              <a:t>Подавление каналов связи и навигации БПЛА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44BD90-2CAD-485E-A397-776045F40557}"/>
              </a:ext>
            </a:extLst>
          </p:cNvPr>
          <p:cNvSpPr txBox="1"/>
          <p:nvPr/>
        </p:nvSpPr>
        <p:spPr>
          <a:xfrm>
            <a:off x="5004252" y="1708758"/>
            <a:ext cx="3513321" cy="288220"/>
          </a:xfrm>
          <a:prstGeom prst="rect">
            <a:avLst/>
          </a:prstGeom>
          <a:solidFill>
            <a:srgbClr val="C1008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73" b="1" dirty="0">
                <a:solidFill>
                  <a:prstClr val="white"/>
                </a:solidFill>
              </a:rPr>
              <a:t>Обнаружение канала управления БПЛА</a:t>
            </a:r>
          </a:p>
        </p:txBody>
      </p:sp>
      <p:pic>
        <p:nvPicPr>
          <p:cNvPr id="15" name="Picture 10" descr="E:\00 Синицына\СКАНЫ\2017-12-05\Громов\06-12\Новая папка\link2_format1.jpg">
            <a:extLst>
              <a:ext uri="{FF2B5EF4-FFF2-40B4-BE49-F238E27FC236}">
                <a16:creationId xmlns="" xmlns:a16="http://schemas.microsoft.com/office/drawing/2014/main" id="{FA6574C3-AD07-4540-9710-572284BD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54" y="4506012"/>
            <a:ext cx="2222530" cy="14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45EED737-8FD5-4D32-A141-6D99FC0A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5" y="4393306"/>
            <a:ext cx="2177590" cy="15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680" y="4393305"/>
            <a:ext cx="2346251" cy="153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8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34" y="2388536"/>
            <a:ext cx="4160356" cy="232888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3195" y="1281351"/>
            <a:ext cx="11311721" cy="489190"/>
          </a:xfrm>
        </p:spPr>
        <p:txBody>
          <a:bodyPr>
            <a:noAutofit/>
          </a:bodyPr>
          <a:lstStyle/>
          <a:p>
            <a:pPr indent="363703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latin typeface="Circe"/>
              </a:rPr>
              <a:t>ПКЛ (пассивный когерентный локационный комплекс)  </a:t>
            </a:r>
            <a:r>
              <a:rPr lang="ru-RU" sz="1400" dirty="0">
                <a:latin typeface="Circe"/>
              </a:rPr>
              <a:t>решает задачу непрерывного высокоточного мониторинга окружающего пространства на предмет движущихся целей в </a:t>
            </a:r>
            <a:r>
              <a:rPr lang="ru-RU" sz="1400" dirty="0" err="1">
                <a:latin typeface="Circe"/>
              </a:rPr>
              <a:t>т.ч</a:t>
            </a:r>
            <a:r>
              <a:rPr lang="ru-RU" sz="1400" dirty="0">
                <a:latin typeface="Circe"/>
              </a:rPr>
              <a:t>. БПЛА.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6377" y="775248"/>
            <a:ext cx="8877502" cy="330886"/>
          </a:xfrm>
        </p:spPr>
        <p:txBody>
          <a:bodyPr vert="horz" lIns="72744" tIns="36372" rIns="72744" bIns="36372" rtlCol="0" anchor="t">
            <a:noAutofit/>
          </a:bodyPr>
          <a:lstStyle/>
          <a:p>
            <a:r>
              <a:rPr lang="ru-RU" b="1" dirty="0"/>
              <a:t>Обнаружение, </a:t>
            </a:r>
            <a:r>
              <a:rPr lang="ru-RU" b="1" dirty="0" smtClean="0"/>
              <a:t>сопровождение БПЛА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32" y="2396178"/>
            <a:ext cx="2342614" cy="160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450" y="2388536"/>
            <a:ext cx="1288173" cy="16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7201" y="2395318"/>
            <a:ext cx="1577194" cy="16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8"/>
          <p:cNvSpPr>
            <a:spLocks noChangeArrowheads="1"/>
          </p:cNvSpPr>
          <p:nvPr/>
        </p:nvSpPr>
        <p:spPr bwMode="auto">
          <a:xfrm>
            <a:off x="7622005" y="4911031"/>
            <a:ext cx="4185814" cy="14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77"/>
              </a:spcAft>
            </a:pPr>
            <a:r>
              <a:rPr lang="ru-RU" altLang="ru-RU" sz="1273" b="1" dirty="0">
                <a:solidFill>
                  <a:srgbClr val="B70088"/>
                </a:solidFill>
                <a:latin typeface="Circe"/>
              </a:rPr>
              <a:t>Ключевые преимущества</a:t>
            </a:r>
            <a:r>
              <a:rPr lang="ru-RU" altLang="ru-RU" sz="1273" dirty="0">
                <a:solidFill>
                  <a:prstClr val="black"/>
                </a:solidFill>
                <a:latin typeface="Circe"/>
              </a:rPr>
              <a:t>:</a:t>
            </a:r>
          </a:p>
          <a:p>
            <a:pPr marL="272777" indent="-272777" defTabSz="801819">
              <a:lnSpc>
                <a:spcPct val="110000"/>
              </a:lnSpc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altLang="ru-RU" sz="1273" dirty="0">
                <a:solidFill>
                  <a:prstClr val="black"/>
                </a:solidFill>
                <a:latin typeface="Circe"/>
              </a:rPr>
              <a:t>Скрытность от средств обнаружения;</a:t>
            </a:r>
          </a:p>
          <a:p>
            <a:pPr marL="272777" indent="-272777" defTabSz="801819">
              <a:lnSpc>
                <a:spcPct val="110000"/>
              </a:lnSpc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altLang="ru-RU" sz="1273" dirty="0">
                <a:solidFill>
                  <a:prstClr val="black"/>
                </a:solidFill>
                <a:latin typeface="Circe"/>
              </a:rPr>
              <a:t>не создаются помехи другим радиотехническим устройствам;</a:t>
            </a:r>
          </a:p>
          <a:p>
            <a:pPr marL="272777" indent="-272777" defTabSz="801819">
              <a:lnSpc>
                <a:spcPct val="110000"/>
              </a:lnSpc>
              <a:buClr>
                <a:srgbClr val="B70088"/>
              </a:buClr>
              <a:buFont typeface="Wingdings" panose="05000000000000000000" pitchFamily="2" charset="2"/>
              <a:buChar char="Ø"/>
            </a:pPr>
            <a:r>
              <a:rPr lang="ru-RU" altLang="ru-RU" sz="1273" dirty="0">
                <a:solidFill>
                  <a:prstClr val="black"/>
                </a:solidFill>
                <a:latin typeface="Circe"/>
              </a:rPr>
              <a:t>не требуется разрешения на использование радиочастотных каналов.   </a:t>
            </a:r>
          </a:p>
        </p:txBody>
      </p:sp>
      <p:sp>
        <p:nvSpPr>
          <p:cNvPr id="32" name="Прямоугольник 38"/>
          <p:cNvSpPr>
            <a:spLocks noChangeArrowheads="1"/>
          </p:cNvSpPr>
          <p:nvPr/>
        </p:nvSpPr>
        <p:spPr bwMode="auto">
          <a:xfrm>
            <a:off x="1437556" y="4038706"/>
            <a:ext cx="1801591" cy="3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955" b="1" dirty="0">
                <a:solidFill>
                  <a:prstClr val="black"/>
                </a:solidFill>
                <a:latin typeface="Circe"/>
              </a:rPr>
              <a:t>Антенная система</a:t>
            </a:r>
            <a:endParaRPr lang="ru-RU" altLang="ru-RU" sz="875" b="1" dirty="0">
              <a:solidFill>
                <a:prstClr val="black"/>
              </a:solidFill>
              <a:latin typeface="Circe"/>
            </a:endParaRPr>
          </a:p>
        </p:txBody>
      </p:sp>
      <p:sp>
        <p:nvSpPr>
          <p:cNvPr id="33" name="Прямоугольник 38"/>
          <p:cNvSpPr>
            <a:spLocks noChangeArrowheads="1"/>
          </p:cNvSpPr>
          <p:nvPr/>
        </p:nvSpPr>
        <p:spPr bwMode="auto">
          <a:xfrm>
            <a:off x="3062257" y="4001980"/>
            <a:ext cx="1997912" cy="3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955" b="1" dirty="0">
                <a:solidFill>
                  <a:prstClr val="black"/>
                </a:solidFill>
                <a:latin typeface="Circe"/>
              </a:rPr>
              <a:t>Устройство приема и обработки сигналов</a:t>
            </a:r>
          </a:p>
        </p:txBody>
      </p:sp>
      <p:sp>
        <p:nvSpPr>
          <p:cNvPr id="34" name="Прямоугольник 38"/>
          <p:cNvSpPr>
            <a:spLocks noChangeArrowheads="1"/>
          </p:cNvSpPr>
          <p:nvPr/>
        </p:nvSpPr>
        <p:spPr bwMode="auto">
          <a:xfrm>
            <a:off x="4981940" y="4025495"/>
            <a:ext cx="1854332" cy="3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955" b="1" dirty="0">
                <a:solidFill>
                  <a:prstClr val="black"/>
                </a:solidFill>
                <a:latin typeface="Circe"/>
              </a:rPr>
              <a:t>Модуль вычислительных средств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93195" y="4622968"/>
            <a:ext cx="5824421" cy="262484"/>
          </a:xfrm>
          <a:prstGeom prst="rect">
            <a:avLst/>
          </a:prstGeom>
        </p:spPr>
        <p:txBody>
          <a:bodyPr vert="horz" lIns="72744" tIns="36372" rIns="72744" bIns="36372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6AD1E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273" dirty="0">
                <a:solidFill>
                  <a:prstClr val="black"/>
                </a:solidFill>
                <a:latin typeface="Circe"/>
              </a:rPr>
              <a:t>Технические характеристики</a:t>
            </a:r>
          </a:p>
        </p:txBody>
      </p:sp>
      <p:graphicFrame>
        <p:nvGraphicFramePr>
          <p:cNvPr id="3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13985"/>
              </p:ext>
            </p:extLst>
          </p:nvPr>
        </p:nvGraphicFramePr>
        <p:xfrm>
          <a:off x="896532" y="4931781"/>
          <a:ext cx="5245041" cy="14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0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9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Наименование параметра</a:t>
                      </a:r>
                    </a:p>
                  </a:txBody>
                  <a:tcPr marL="75577" marR="75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</a:txBody>
                  <a:tcPr marL="75577" marR="7557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Дальность обнаружения цели, 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Circe"/>
                        <a:ea typeface="Times New Roman"/>
                        <a:cs typeface="Times New Roman"/>
                      </a:endParaRPr>
                    </a:p>
                  </a:txBody>
                  <a:tcPr marL="75577" marR="75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irce"/>
                        <a:ea typeface="Times New Roman"/>
                        <a:cs typeface="Times New Roman"/>
                      </a:endParaRPr>
                    </a:p>
                  </a:txBody>
                  <a:tcPr marL="75577" marR="7557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Сектор обзора в горизонтальной плоскости, град</a:t>
                      </a:r>
                    </a:p>
                  </a:txBody>
                  <a:tcPr marL="75577" marR="75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irce"/>
                        <a:ea typeface="Times New Roman"/>
                        <a:cs typeface="Times New Roman"/>
                      </a:endParaRPr>
                    </a:p>
                  </a:txBody>
                  <a:tcPr marL="75577" marR="7557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Сектор обзора в вертикальной плоскости, град</a:t>
                      </a:r>
                    </a:p>
                  </a:txBody>
                  <a:tcPr marL="75577" marR="75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75577" marR="7557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Минимальная скорость сопровождаемой цели, км/ч</a:t>
                      </a:r>
                    </a:p>
                  </a:txBody>
                  <a:tcPr marL="75577" marR="75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75577" marR="7557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Максимальная скорость сопровождаемой цели, км/ч</a:t>
                      </a:r>
                    </a:p>
                  </a:txBody>
                  <a:tcPr marL="75577" marR="75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irce"/>
                          <a:ea typeface="Times New Roman"/>
                          <a:cs typeface="Times New Roman"/>
                        </a:rPr>
                        <a:t>640</a:t>
                      </a:r>
                    </a:p>
                  </a:txBody>
                  <a:tcPr marL="75577" marR="7557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5395" y="2004591"/>
            <a:ext cx="2631659" cy="33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9" b="1" dirty="0">
                <a:solidFill>
                  <a:prstClr val="black"/>
                </a:solidFill>
              </a:rPr>
              <a:t>Состав модуля ПКЛ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0409" y="2004591"/>
            <a:ext cx="3447411" cy="33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9" b="1" dirty="0">
                <a:solidFill>
                  <a:prstClr val="black"/>
                </a:solidFill>
                <a:latin typeface="Circe"/>
              </a:rPr>
              <a:t>Отображение траектории БПЛА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9321721" y="3455712"/>
            <a:ext cx="493694" cy="166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8942935" y="4089611"/>
            <a:ext cx="685548" cy="166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8978947" y="3887853"/>
            <a:ext cx="685548" cy="166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3321" y="3471821"/>
            <a:ext cx="810814" cy="26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7" b="1" dirty="0">
                <a:solidFill>
                  <a:prstClr val="black"/>
                </a:solidFill>
              </a:rPr>
              <a:t>Путь следования БПЛА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7529" y="3895099"/>
            <a:ext cx="405407" cy="17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7" b="1" dirty="0">
                <a:solidFill>
                  <a:prstClr val="black"/>
                </a:solidFill>
              </a:rPr>
              <a:t>БПЛА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1515" y="4102548"/>
            <a:ext cx="405407" cy="17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7" b="1" dirty="0">
                <a:solidFill>
                  <a:prstClr val="black"/>
                </a:solidFill>
              </a:rPr>
              <a:t>ПКЛ</a:t>
            </a:r>
          </a:p>
        </p:txBody>
      </p:sp>
    </p:spTree>
    <p:extLst>
      <p:ext uri="{BB962C8B-B14F-4D97-AF65-F5344CB8AC3E}">
        <p14:creationId xmlns:p14="http://schemas.microsoft.com/office/powerpoint/2010/main" val="1951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58" y="3547478"/>
            <a:ext cx="2571985" cy="26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50325" y="861667"/>
            <a:ext cx="9390035" cy="330886"/>
          </a:xfrm>
          <a:prstGeom prst="rect">
            <a:avLst/>
          </a:prstGeom>
        </p:spPr>
        <p:txBody>
          <a:bodyPr vert="horz" lIns="72744" tIns="36372" rIns="72744" bIns="36372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6AD1E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01819"/>
            <a:r>
              <a:rPr lang="ru-RU" sz="2000" b="1" dirty="0">
                <a:latin typeface="Circe" panose="020B0502020203020203" pitchFamily="34" charset="-52"/>
              </a:rPr>
              <a:t>Обнаружение пульта управления БПЛА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69109"/>
              </p:ext>
            </p:extLst>
          </p:nvPr>
        </p:nvGraphicFramePr>
        <p:xfrm>
          <a:off x="550325" y="1796595"/>
          <a:ext cx="7273922" cy="128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0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3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0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irce"/>
                        </a:rPr>
                        <a:t>Показатель</a:t>
                      </a:r>
                      <a:endParaRPr lang="ru-RU" sz="1400" dirty="0">
                        <a:latin typeface="Circe"/>
                      </a:endParaRPr>
                    </a:p>
                  </a:txBody>
                  <a:tcPr marL="80187" marR="80187" marT="40093" marB="40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irce"/>
                        </a:rPr>
                        <a:t>Значение</a:t>
                      </a:r>
                      <a:endParaRPr lang="ru-RU" sz="1400" dirty="0">
                        <a:latin typeface="Circe"/>
                      </a:endParaRPr>
                    </a:p>
                  </a:txBody>
                  <a:tcPr marL="80187" marR="80187" marT="40093" marB="4009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irce"/>
                          <a:ea typeface="+mn-ea"/>
                          <a:cs typeface="+mn-cs"/>
                        </a:rPr>
                        <a:t>Дальность обнаружения источника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irce"/>
                          <a:ea typeface="+mn-ea"/>
                          <a:cs typeface="+mn-cs"/>
                        </a:rPr>
                        <a:t> сигнала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irce"/>
                          <a:ea typeface="+mn-ea"/>
                          <a:cs typeface="+mn-cs"/>
                        </a:rPr>
                        <a:t>, км</a:t>
                      </a:r>
                    </a:p>
                  </a:txBody>
                  <a:tcPr marL="80187" marR="80187" marT="40093" marB="400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irce"/>
                        </a:rPr>
                        <a:t>5</a:t>
                      </a:r>
                      <a:endParaRPr lang="ru-RU" sz="1400" dirty="0" smtClean="0">
                        <a:effectLst/>
                        <a:latin typeface="Circe"/>
                        <a:ea typeface="Times New Roman"/>
                      </a:endParaRPr>
                    </a:p>
                  </a:txBody>
                  <a:tcPr marL="80187" marR="80187" marT="40093" marB="4009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irce"/>
                        </a:rPr>
                        <a:t>Размер сектора обзора по азимуту</a:t>
                      </a:r>
                      <a:r>
                        <a:rPr lang="ru-RU" sz="1400" baseline="0" dirty="0" smtClean="0">
                          <a:effectLst/>
                          <a:latin typeface="Circe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irce"/>
                        </a:rPr>
                        <a:t>одного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irce"/>
                          <a:ea typeface="+mn-ea"/>
                          <a:cs typeface="+mn-cs"/>
                        </a:rPr>
                        <a:t>источника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irce"/>
                          <a:ea typeface="+mn-ea"/>
                          <a:cs typeface="+mn-cs"/>
                        </a:rPr>
                        <a:t> сигнала</a:t>
                      </a:r>
                      <a:r>
                        <a:rPr lang="ru-RU" sz="1400" dirty="0" smtClean="0">
                          <a:effectLst/>
                          <a:latin typeface="Circe"/>
                        </a:rPr>
                        <a:t>, °</a:t>
                      </a:r>
                      <a:endParaRPr lang="ru-RU" sz="1400" dirty="0">
                        <a:latin typeface="Circe"/>
                      </a:endParaRPr>
                    </a:p>
                  </a:txBody>
                  <a:tcPr marL="80187" marR="80187" marT="40093" marB="400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irce"/>
                        </a:rPr>
                        <a:t>360</a:t>
                      </a:r>
                      <a:endParaRPr lang="ru-RU" sz="1400" dirty="0">
                        <a:latin typeface="Circe"/>
                      </a:endParaRPr>
                    </a:p>
                  </a:txBody>
                  <a:tcPr marL="80187" marR="80187" marT="40093" marB="4009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irce"/>
                        </a:rPr>
                        <a:t>Минимальная</a:t>
                      </a:r>
                      <a:r>
                        <a:rPr lang="ru-RU" sz="1400" baseline="0" dirty="0" smtClean="0">
                          <a:effectLst/>
                          <a:latin typeface="Circe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irce"/>
                        </a:rPr>
                        <a:t>скорость обнаруживаемых объектов, км/ч</a:t>
                      </a:r>
                      <a:endParaRPr lang="ru-RU" sz="1400" dirty="0">
                        <a:latin typeface="Circe"/>
                      </a:endParaRPr>
                    </a:p>
                  </a:txBody>
                  <a:tcPr marL="80187" marR="80187" marT="40093" marB="400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irce"/>
                        </a:rPr>
                        <a:t>12</a:t>
                      </a:r>
                      <a:endParaRPr lang="ru-RU" sz="1400" dirty="0">
                        <a:latin typeface="Circe"/>
                      </a:endParaRPr>
                    </a:p>
                  </a:txBody>
                  <a:tcPr marL="80187" marR="80187" marT="40093" marB="40093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49426" y="1947329"/>
            <a:ext cx="2335436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9" b="1" dirty="0">
                <a:solidFill>
                  <a:prstClr val="black"/>
                </a:solidFill>
                <a:latin typeface="Circe"/>
              </a:rPr>
              <a:t>Антенные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5555" y="4456861"/>
            <a:ext cx="3312209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9" b="1" dirty="0">
                <a:solidFill>
                  <a:prstClr val="black"/>
                </a:solidFill>
                <a:latin typeface="Circe"/>
              </a:rPr>
              <a:t>Устройство приема и обработки сигналов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655231" y="4697835"/>
            <a:ext cx="1214896" cy="179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629661" y="2842667"/>
            <a:ext cx="254978" cy="479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66" y="1416052"/>
            <a:ext cx="632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irce"/>
              </a:rPr>
              <a:t>Технические характеристики</a:t>
            </a:r>
            <a:endParaRPr lang="ru-RU" sz="1400" dirty="0"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5784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8" name="Picture 2" descr="\\srv-fs1\NIO-4\shara\VS\Prsnt\Pic\16-03-2018\01 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977" r="3162" b="-977"/>
          <a:stretch>
            <a:fillRect/>
          </a:stretch>
        </p:blipFill>
        <p:spPr bwMode="auto">
          <a:xfrm>
            <a:off x="7342144" y="2421708"/>
            <a:ext cx="5379637" cy="26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789173" y="2824838"/>
            <a:ext cx="184731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7405">
              <a:defRPr/>
            </a:pPr>
            <a:endParaRPr lang="ru-RU" sz="1432" kern="0" dirty="0">
              <a:solidFill>
                <a:srgbClr val="1E4E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511" y="1263344"/>
            <a:ext cx="9835540" cy="118494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 defTabSz="727405">
              <a:spcBef>
                <a:spcPct val="0"/>
              </a:spcBef>
              <a:defRPr/>
            </a:pPr>
            <a:r>
              <a:rPr lang="ru-RU" sz="1400" b="1" kern="0" dirty="0">
                <a:solidFill>
                  <a:prstClr val="black"/>
                </a:solidFill>
                <a:latin typeface="Circe"/>
              </a:rPr>
              <a:t>О</a:t>
            </a:r>
            <a:r>
              <a:rPr lang="ru-RU" sz="1400" b="1" kern="0" dirty="0" err="1">
                <a:solidFill>
                  <a:prstClr val="black"/>
                </a:solidFill>
                <a:latin typeface="Circe"/>
              </a:rPr>
              <a:t>беспечивает</a:t>
            </a:r>
            <a:endParaRPr lang="ru-RU" sz="1400" b="1" kern="0" dirty="0">
              <a:solidFill>
                <a:prstClr val="black"/>
              </a:solidFill>
              <a:latin typeface="Circe"/>
            </a:endParaRPr>
          </a:p>
          <a:p>
            <a:pPr marL="285750" indent="-285750" defTabSz="1007943">
              <a:lnSpc>
                <a:spcPct val="150000"/>
              </a:lnSpc>
              <a:spcBef>
                <a:spcPts val="877"/>
              </a:spcBef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n-US" sz="1400" kern="1400" dirty="0" err="1">
                <a:latin typeface="Circe" panose="020B0502020203020203" pitchFamily="34" charset="-52"/>
              </a:rPr>
              <a:t>подавление</a:t>
            </a:r>
            <a:r>
              <a:rPr lang="en-US" sz="1400" kern="1400" dirty="0">
                <a:latin typeface="Circe" panose="020B0502020203020203" pitchFamily="34" charset="-52"/>
              </a:rPr>
              <a:t> </a:t>
            </a:r>
            <a:r>
              <a:rPr lang="en-US" sz="1400" kern="1400" dirty="0" err="1">
                <a:latin typeface="Circe" panose="020B0502020203020203" pitchFamily="34" charset="-52"/>
              </a:rPr>
              <a:t>сигналов</a:t>
            </a:r>
            <a:r>
              <a:rPr lang="en-US" sz="1400" kern="1400" dirty="0">
                <a:latin typeface="Circe" panose="020B0502020203020203" pitchFamily="34" charset="-52"/>
              </a:rPr>
              <a:t> GPS и ГЛОНАСС (</a:t>
            </a:r>
            <a:r>
              <a:rPr lang="en-US" sz="1400" kern="1400" dirty="0" err="1">
                <a:latin typeface="Circe" panose="020B0502020203020203" pitchFamily="34" charset="-52"/>
              </a:rPr>
              <a:t>диапазоны</a:t>
            </a:r>
            <a:r>
              <a:rPr lang="en-US" sz="1400" kern="1400" dirty="0">
                <a:latin typeface="Circe" panose="020B0502020203020203" pitchFamily="34" charset="-52"/>
              </a:rPr>
              <a:t> L1, L2, L5), GSM900, </a:t>
            </a:r>
            <a:r>
              <a:rPr lang="en-US" sz="1400" kern="1400" dirty="0" err="1">
                <a:latin typeface="Circe" panose="020B0502020203020203" pitchFamily="34" charset="-52"/>
              </a:rPr>
              <a:t>WiFi</a:t>
            </a: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 defTabSz="1007943">
              <a:lnSpc>
                <a:spcPct val="150000"/>
              </a:lnSpc>
              <a:spcBef>
                <a:spcPts val="877"/>
              </a:spcBef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n-US" sz="1400" kern="1400" dirty="0" err="1">
                <a:latin typeface="Circe" panose="020B0502020203020203" pitchFamily="34" charset="-52"/>
              </a:rPr>
              <a:t>подавление</a:t>
            </a:r>
            <a:r>
              <a:rPr lang="en-US" sz="1400" kern="1400" dirty="0">
                <a:latin typeface="Circe" panose="020B0502020203020203" pitchFamily="34" charset="-52"/>
              </a:rPr>
              <a:t> </a:t>
            </a:r>
            <a:r>
              <a:rPr lang="en-US" sz="1400" kern="1400" dirty="0" err="1">
                <a:latin typeface="Circe" panose="020B0502020203020203" pitchFamily="34" charset="-52"/>
              </a:rPr>
              <a:t>каналов</a:t>
            </a:r>
            <a:r>
              <a:rPr lang="en-US" sz="1400" kern="1400" dirty="0">
                <a:latin typeface="Circe" panose="020B0502020203020203" pitchFamily="34" charset="-52"/>
              </a:rPr>
              <a:t> </a:t>
            </a:r>
            <a:r>
              <a:rPr lang="en-US" sz="1400" kern="1400" dirty="0" err="1">
                <a:latin typeface="Circe" panose="020B0502020203020203" pitchFamily="34" charset="-52"/>
              </a:rPr>
              <a:t>управления</a:t>
            </a:r>
            <a:r>
              <a:rPr lang="en-US" sz="1400" kern="1400" dirty="0">
                <a:latin typeface="Circe" panose="020B0502020203020203" pitchFamily="34" charset="-52"/>
              </a:rPr>
              <a:t> и </a:t>
            </a:r>
            <a:r>
              <a:rPr lang="en-US" sz="1400" kern="1400" dirty="0" err="1">
                <a:latin typeface="Circe" panose="020B0502020203020203" pitchFamily="34" charset="-52"/>
              </a:rPr>
              <a:t>передачи</a:t>
            </a:r>
            <a:r>
              <a:rPr lang="en-US" sz="1400" kern="1400" dirty="0">
                <a:latin typeface="Circe" panose="020B0502020203020203" pitchFamily="34" charset="-52"/>
              </a:rPr>
              <a:t> </a:t>
            </a:r>
            <a:r>
              <a:rPr lang="en-US" sz="1400" kern="1400" dirty="0" err="1">
                <a:latin typeface="Circe" panose="020B0502020203020203" pitchFamily="34" charset="-52"/>
              </a:rPr>
              <a:t>данных</a:t>
            </a:r>
            <a:r>
              <a:rPr lang="en-US" sz="1400" kern="1400" dirty="0">
                <a:latin typeface="Circe" panose="020B0502020203020203" pitchFamily="34" charset="-52"/>
              </a:rPr>
              <a:t> Б</a:t>
            </a:r>
            <a:r>
              <a:rPr lang="ru-RU" sz="1400" kern="1400" dirty="0">
                <a:latin typeface="Circe" panose="020B0502020203020203" pitchFamily="34" charset="-52"/>
              </a:rPr>
              <a:t>П</a:t>
            </a:r>
            <a:r>
              <a:rPr lang="en-US" sz="1400" kern="1400" dirty="0">
                <a:latin typeface="Circe" panose="020B0502020203020203" pitchFamily="34" charset="-52"/>
              </a:rPr>
              <a:t>ЛА</a:t>
            </a:r>
            <a:r>
              <a:rPr lang="ru-RU" sz="1400" kern="1400" dirty="0">
                <a:latin typeface="Circe" panose="020B0502020203020203" pitchFamily="34" charset="-52"/>
              </a:rPr>
              <a:t>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28347FF6-7747-48B6-A22A-AC765D517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63595"/>
              </p:ext>
            </p:extLst>
          </p:nvPr>
        </p:nvGraphicFramePr>
        <p:xfrm>
          <a:off x="676505" y="2926211"/>
          <a:ext cx="6450159" cy="14151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80856">
                  <a:extLst>
                    <a:ext uri="{9D8B030D-6E8A-4147-A177-3AD203B41FA5}">
                      <a16:colId xmlns="" xmlns:a16="http://schemas.microsoft.com/office/drawing/2014/main" val="1449511151"/>
                    </a:ext>
                  </a:extLst>
                </a:gridCol>
                <a:gridCol w="669303">
                  <a:extLst>
                    <a:ext uri="{9D8B030D-6E8A-4147-A177-3AD203B41FA5}">
                      <a16:colId xmlns="" xmlns:a16="http://schemas.microsoft.com/office/drawing/2014/main" val="1732789148"/>
                    </a:ext>
                  </a:extLst>
                </a:gridCol>
              </a:tblGrid>
              <a:tr h="320798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irce"/>
                          <a:cs typeface="Times New Roman"/>
                        </a:rPr>
                        <a:t>Наименование параметра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Circe"/>
                        <a:ea typeface="+mn-ea"/>
                        <a:cs typeface="Times New Roman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D1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irce"/>
                          <a:cs typeface="Times New Roman"/>
                        </a:rPr>
                        <a:t>Значение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Circe"/>
                        <a:ea typeface="+mn-ea"/>
                        <a:cs typeface="Times New Roman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D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0296028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kern="1200" dirty="0">
                          <a:latin typeface="Circe"/>
                        </a:rPr>
                        <a:t>Максимальная выходная мощность, не менее,  Вт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latin typeface="Circe"/>
                        </a:rPr>
                        <a:t>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08074500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kern="1200" dirty="0">
                          <a:latin typeface="Circe"/>
                        </a:rPr>
                        <a:t>Ширина диаграммы направленности антенной системы, не более, град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latin typeface="Circe"/>
                        </a:rPr>
                        <a:t>30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42343518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kern="1200" dirty="0">
                          <a:latin typeface="Circe"/>
                        </a:rPr>
                        <a:t>Дальность подавления сигналов ГНСС, км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latin typeface="Circe"/>
                        </a:rPr>
                        <a:t>до 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81275746"/>
                  </a:ext>
                </a:extLst>
              </a:tr>
              <a:tr h="266153">
                <a:tc gridSpan="2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1000" b="0" dirty="0" smtClean="0">
                          <a:latin typeface="Circe"/>
                        </a:rPr>
                        <a:t>Диапазон рабочих частот </a:t>
                      </a:r>
                      <a:r>
                        <a:rPr lang="en-US" altLang="ru-RU" sz="1000" b="0" dirty="0" smtClean="0">
                          <a:latin typeface="Circe"/>
                        </a:rPr>
                        <a:t>: </a:t>
                      </a:r>
                      <a:r>
                        <a:rPr lang="ru-RU" altLang="ru-RU" sz="1000" b="0" dirty="0" smtClean="0">
                          <a:latin typeface="Circe"/>
                        </a:rPr>
                        <a:t>410-460, 880-960, 1150-1300, 1550-1610, 2400-2480, 5200-5900 МГц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Circe"/>
                        <a:ea typeface="+mn-ea"/>
                        <a:cs typeface="+mn-cs"/>
                      </a:endParaRPr>
                    </a:p>
                  </a:txBody>
                  <a:tcPr marL="54558" marR="5455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7511" y="807577"/>
            <a:ext cx="7127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819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  <a:ea typeface="+mj-ea"/>
                <a:cs typeface="+mj-cs"/>
              </a:rPr>
              <a:t>Модуль подавление каналов связи и навигации БПЛА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511" y="4553876"/>
            <a:ext cx="6539153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  <a:latin typeface="Circe"/>
              </a:rPr>
              <a:t>Конкурентные преимущества</a:t>
            </a:r>
            <a:endParaRPr lang="ru-RU" sz="1400" dirty="0">
              <a:solidFill>
                <a:prstClr val="black"/>
              </a:solidFill>
              <a:latin typeface="Circe"/>
            </a:endParaRPr>
          </a:p>
          <a:p>
            <a:pPr marL="285750" indent="-285750" defTabSz="1007943">
              <a:lnSpc>
                <a:spcPct val="150000"/>
              </a:lnSpc>
              <a:spcBef>
                <a:spcPts val="877"/>
              </a:spcBef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ru-RU" sz="1400" kern="1400" dirty="0">
                <a:latin typeface="Circe" panose="020B0502020203020203" pitchFamily="34" charset="-52"/>
              </a:rPr>
              <a:t>низкий уровень побочных излучений позволяет применять систему в жилой зоне;</a:t>
            </a:r>
          </a:p>
          <a:p>
            <a:pPr marL="285750" indent="-285750" defTabSz="1007943">
              <a:lnSpc>
                <a:spcPct val="150000"/>
              </a:lnSpc>
              <a:spcBef>
                <a:spcPts val="877"/>
              </a:spcBef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ru-RU" sz="1400" kern="1400" dirty="0">
                <a:latin typeface="Circe" panose="020B0502020203020203" pitchFamily="34" charset="-52"/>
              </a:rPr>
              <a:t>возможность объединения разнесенных систем в единый комплекс;</a:t>
            </a:r>
          </a:p>
          <a:p>
            <a:pPr marL="285750" indent="-285750" defTabSz="1007943">
              <a:lnSpc>
                <a:spcPct val="150000"/>
              </a:lnSpc>
              <a:spcBef>
                <a:spcPts val="877"/>
              </a:spcBef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ru-RU" sz="1400" kern="1400" dirty="0">
                <a:latin typeface="Circe" panose="020B0502020203020203" pitchFamily="34" charset="-52"/>
              </a:rPr>
              <a:t>возможность защиты протяженных объектов.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8084" y="2608138"/>
            <a:ext cx="2533386" cy="28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7"/>
              </a:spcBef>
              <a:spcAft>
                <a:spcPts val="955"/>
              </a:spcAft>
              <a:buClr>
                <a:srgbClr val="B70088"/>
              </a:buClr>
            </a:pPr>
            <a:r>
              <a:rPr lang="ru-RU" sz="1273" b="1" dirty="0">
                <a:solidFill>
                  <a:prstClr val="black"/>
                </a:solidFill>
              </a:rPr>
              <a:t>Технические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24929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(шаблон) 16х9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(шаблон) 16х9.potx" id="{7DBF45BA-A2BA-431D-B3A9-1D4D1577C4ED}" vid="{0F4D606D-2F7F-442B-A751-B7BFC4ABB33E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AD1E3"/>
    </a:dk2>
    <a:lt2>
      <a:srgbClr val="E7E6E6"/>
    </a:lt2>
    <a:accent1>
      <a:srgbClr val="6AD1E3"/>
    </a:accent1>
    <a:accent2>
      <a:srgbClr val="B7008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738</Words>
  <Application>Microsoft Office PowerPoint</Application>
  <PresentationFormat>Произвольный</PresentationFormat>
  <Paragraphs>143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Circe</vt:lpstr>
      <vt:lpstr>Times New Roman</vt:lpstr>
      <vt:lpstr>Wingdings</vt:lpstr>
      <vt:lpstr>Презентация (шаблон) 16х9</vt:lpstr>
      <vt:lpstr>Тема Office</vt:lpstr>
      <vt:lpstr>Презентация PowerPoint</vt:lpstr>
      <vt:lpstr>БПЛА. Ситуация</vt:lpstr>
      <vt:lpstr>Тренды, угрозы и решения. Опасность БПЛА.</vt:lpstr>
      <vt:lpstr>Ключевые объекты защиты от БПЛА</vt:lpstr>
      <vt:lpstr>Презентация PowerPoint</vt:lpstr>
      <vt:lpstr>Состав системы противодействия БПЛА</vt:lpstr>
      <vt:lpstr>Обнаружение, сопровождение БПЛА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Труфакин Владимир Александрович</dc:creator>
  <cp:lastModifiedBy>Зеленков Андрей Иванович</cp:lastModifiedBy>
  <cp:revision>68</cp:revision>
  <cp:lastPrinted>2019-07-05T11:39:17Z</cp:lastPrinted>
  <dcterms:created xsi:type="dcterms:W3CDTF">2017-12-27T11:53:17Z</dcterms:created>
  <dcterms:modified xsi:type="dcterms:W3CDTF">2020-10-07T07:13:40Z</dcterms:modified>
</cp:coreProperties>
</file>