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8"/>
  </p:notesMasterIdLst>
  <p:sldIdLst>
    <p:sldId id="262" r:id="rId3"/>
    <p:sldId id="263" r:id="rId4"/>
    <p:sldId id="398" r:id="rId5"/>
    <p:sldId id="399" r:id="rId6"/>
    <p:sldId id="397" r:id="rId7"/>
  </p:sldIdLst>
  <p:sldSz cx="13439775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4D86"/>
    <a:srgbClr val="D3F1F9"/>
    <a:srgbClr val="B70088"/>
    <a:srgbClr val="6A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14" y="120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8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8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20629"/>
          <a:stretch/>
        </p:blipFill>
        <p:spPr>
          <a:xfrm>
            <a:off x="1784" y="0"/>
            <a:ext cx="13437991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6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7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318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A29FA5-F65A-46DB-8CCD-D2388DD5D6C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3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6"/>
            <a:ext cx="2356447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8" y="402486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9566E0B0-8202-4AC1-A50E-93E93E263089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2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6786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1976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980-F4C9-4C99-943B-E233C1AD4E55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7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A821-A386-43B1-8882-E0E7D40C541F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0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E1E-A6A1-453C-96BC-DF94500A913B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1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9896-F4C2-450E-A0EF-80BD2D3B9D3D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3351-7783-4DC1-8281-60EF86788F51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9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01F-E1A7-4B64-8ACA-E2148631BE1A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91"/>
            </a:lvl1pPr>
            <a:lvl2pPr marL="400909" indent="0">
              <a:buNone/>
              <a:defRPr sz="1273"/>
            </a:lvl2pPr>
            <a:lvl3pPr marL="801819" indent="0">
              <a:buNone/>
              <a:defRPr sz="1114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0917108-5A7F-4189-ACFC-931BDE03658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86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CD0-3208-4805-8B50-A50D295578D0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5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E733-098B-4FE1-A9E0-F47F6E83A49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3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D97F-3FE8-4E6F-BCFA-82D29636C86B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534877" y="6337427"/>
            <a:ext cx="4028643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" y="-1"/>
            <a:ext cx="13437990" cy="756067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5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6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72" y="7046408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56" y="6960637"/>
            <a:ext cx="3771376" cy="5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2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0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92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5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526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2A0B50C-6055-4731-A006-5012AC2CDD41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72744" tIns="36372" rIns="72744" bIns="36372" rtlCol="0" anchor="ctr"/>
          <a:lstStyle>
            <a:defPPr>
              <a:defRPr lang="ru-RU"/>
            </a:defPPr>
            <a:lvl1pPr marL="0" algn="r" defTabSz="995507" rtl="0" eaLnBrk="1" latinLnBrk="0" hangingPunct="1">
              <a:defRPr sz="2800" b="1" kern="1200">
                <a:solidFill>
                  <a:srgbClr val="6AD1E2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00768-0305-451D-AA06-CD2D62CCE3D3}" type="slidenum">
              <a:rPr lang="ru-RU" sz="2227" smtClean="0"/>
              <a:pPr/>
              <a:t>‹#›</a:t>
            </a:fld>
            <a:endParaRPr lang="ru-RU" sz="2227" dirty="0"/>
          </a:p>
        </p:txBody>
      </p:sp>
    </p:spTree>
    <p:extLst>
      <p:ext uri="{BB962C8B-B14F-4D97-AF65-F5344CB8AC3E}">
        <p14:creationId xmlns:p14="http://schemas.microsoft.com/office/powerpoint/2010/main" val="34591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8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621A65B-C968-447B-A024-318409699ABD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5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402484"/>
            <a:ext cx="11157407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9" y="1853171"/>
            <a:ext cx="568565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9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9" y="1853171"/>
            <a:ext cx="571365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9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4453152-4ACD-4C36-99E4-A97104F11B7E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4C9B8C-28A7-4CD2-855E-37C4CC9D94DD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71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176F968-4FAE-41F3-99D6-1C25984AD4FF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3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8"/>
            <a:ext cx="6803886" cy="5372269"/>
          </a:xfrm>
        </p:spPr>
        <p:txBody>
          <a:bodyPr/>
          <a:lstStyle>
            <a:lvl1pPr>
              <a:defRPr sz="2806"/>
            </a:lvl1pPr>
            <a:lvl2pPr>
              <a:defRPr sz="2455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1472952C-BE2A-425F-944D-BD1058B158AF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8"/>
            <a:ext cx="6803886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10" indent="0">
              <a:buNone/>
              <a:defRPr sz="2455"/>
            </a:lvl2pPr>
            <a:lvl3pPr marL="801819" indent="0">
              <a:buNone/>
              <a:defRPr sz="2105"/>
            </a:lvl3pPr>
            <a:lvl4pPr marL="1202728" indent="0">
              <a:buNone/>
              <a:defRPr sz="1754"/>
            </a:lvl4pPr>
            <a:lvl5pPr marL="1603637" indent="0">
              <a:buNone/>
              <a:defRPr sz="1754"/>
            </a:lvl5pPr>
            <a:lvl6pPr marL="2004547" indent="0">
              <a:buNone/>
              <a:defRPr sz="1754"/>
            </a:lvl6pPr>
            <a:lvl7pPr marL="2405456" indent="0">
              <a:buNone/>
              <a:defRPr sz="1754"/>
            </a:lvl7pPr>
            <a:lvl8pPr marL="2806366" indent="0">
              <a:buNone/>
              <a:defRPr sz="1754"/>
            </a:lvl8pPr>
            <a:lvl9pPr marL="3207275" indent="0">
              <a:buNone/>
              <a:defRPr sz="175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05A97CC7-3330-40B6-A9DE-C113E8A37F2A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0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3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159159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4" y="1385180"/>
            <a:ext cx="11969948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 descr="E:\ПРЕЗЕНТАЦИИ, ПЛАКАТЫ\Олег Супян\21-03-2018_10-08-54\RUSELECTRONICS_LOGO\RUSELECTRONICS_LOGO\LOGO_RGB\PNG\FULL_VERSION_PNG\RUSELECTRONICS_RGB_RUS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8767" r="52874" b="38401"/>
          <a:stretch/>
        </p:blipFill>
        <p:spPr bwMode="auto">
          <a:xfrm>
            <a:off x="923985" y="6826792"/>
            <a:ext cx="1413990" cy="4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7" y="6928694"/>
            <a:ext cx="1710473" cy="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14" y="6826791"/>
            <a:ext cx="3602438" cy="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801819" rtl="0" eaLnBrk="1" latinLnBrk="0" hangingPunct="1">
        <a:lnSpc>
          <a:spcPct val="90000"/>
        </a:lnSpc>
        <a:spcBef>
          <a:spcPct val="0"/>
        </a:spcBef>
        <a:buNone/>
        <a:defRPr sz="1909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0" indent="0" algn="l" defTabSz="801819" rtl="0" eaLnBrk="1" latinLnBrk="0" hangingPunct="1">
        <a:lnSpc>
          <a:spcPct val="90000"/>
        </a:lnSpc>
        <a:spcBef>
          <a:spcPts val="877"/>
        </a:spcBef>
        <a:buClr>
          <a:srgbClr val="B70088"/>
        </a:buClr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5002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91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82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7729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91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636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7275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</p:spTree>
    <p:extLst>
      <p:ext uri="{BB962C8B-B14F-4D97-AF65-F5344CB8AC3E}">
        <p14:creationId xmlns:p14="http://schemas.microsoft.com/office/powerpoint/2010/main" val="326039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-vektor.ru/" TargetMode="External"/><Relationship Id="rId2" Type="http://schemas.openxmlformats.org/officeDocument/2006/relationships/hyperlink" Target="mailto:nii@nii-vekto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16" y="4240970"/>
            <a:ext cx="10870145" cy="1209129"/>
          </a:xfrm>
        </p:spPr>
        <p:txBody>
          <a:bodyPr/>
          <a:lstStyle/>
          <a:p>
            <a:r>
              <a:rPr lang="ru-RU" dirty="0">
                <a:latin typeface="Circe" panose="020B0502020203020203" pitchFamily="34" charset="-52"/>
              </a:rPr>
              <a:t>Центр защиты информации</a:t>
            </a:r>
            <a:br>
              <a:rPr lang="ru-RU" dirty="0">
                <a:latin typeface="Circe" panose="020B0502020203020203" pitchFamily="34" charset="-52"/>
              </a:rPr>
            </a:br>
            <a:r>
              <a:rPr lang="ru-RU" dirty="0">
                <a:latin typeface="Circe" panose="020B0502020203020203" pitchFamily="34" charset="-52"/>
              </a:rPr>
              <a:t>АО «НИИ «Вектор»</a:t>
            </a:r>
          </a:p>
        </p:txBody>
      </p:sp>
    </p:spTree>
    <p:extLst>
      <p:ext uri="{BB962C8B-B14F-4D97-AF65-F5344CB8AC3E}">
        <p14:creationId xmlns:p14="http://schemas.microsoft.com/office/powerpoint/2010/main" val="37896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13081" y="662470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Производственные возможности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2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801278" y="1404223"/>
            <a:ext cx="10713733" cy="4837112"/>
          </a:xfrm>
        </p:spPr>
        <p:txBody>
          <a:bodyPr vert="horz" lIns="0" tIns="45720" rIns="91440" bIns="45720" rtlCol="0">
            <a:normAutofit/>
          </a:bodyPr>
          <a:lstStyle/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400" dirty="0">
                <a:latin typeface="Circe" panose="020B0502020203020203" pitchFamily="34" charset="-52"/>
              </a:rPr>
              <a:t>	</a:t>
            </a:r>
            <a:r>
              <a:rPr lang="ru-RU" sz="1800" dirty="0">
                <a:latin typeface="Circe" panose="020B0502020203020203" pitchFamily="34" charset="-52"/>
              </a:rPr>
              <a:t>Вследствие развития высоких технологий, все большую ценность приобретает информация. Сферы бизнеса, науки и производства располагают информацией, потеря которой может привести к финансовым и имиджевым издержкам. Информация становится главным ресурсом государства и бизнеса всех уровней, ее сохранение становится приоритетом. 	Угрозами информационной безопасности являются утечки, деструктивные действия со стороны сотрудников, корпоративный и государственный шпионаж. Типовыми целями являются: персональные данные, платежная информация, государственная тайна, коммерческая тайна.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endParaRPr lang="ru-RU" sz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08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733" y="654527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Решение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3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584462" y="1187096"/>
            <a:ext cx="10930550" cy="5637910"/>
          </a:xfrm>
        </p:spPr>
        <p:txBody>
          <a:bodyPr vert="horz" lIns="0" tIns="45720" rIns="91440" bIns="45720" rtlCol="0">
            <a:noAutofit/>
          </a:bodyPr>
          <a:lstStyle/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400" dirty="0">
                <a:latin typeface="Circe" panose="020B0502020203020203" pitchFamily="34" charset="-52"/>
              </a:rPr>
              <a:t>	Центр Защиты Информации (ЦЗИ), выполняет работы по созданию систем защиты корпоративных сетей и сегментов ЛВС, подсистем информационной безопасности автоматизированных комплексов любой сложности, проводит их аттестацию по требованиям безопасности ФСТЭК России.</a:t>
            </a:r>
          </a:p>
          <a:p>
            <a:pPr marL="0" indent="0" algn="just" defTabSz="625475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b="1" u="sng" dirty="0">
                <a:latin typeface="Circe" panose="020B0502020203020203" pitchFamily="34" charset="-52"/>
              </a:rPr>
              <a:t>Основные направления деятельности ЦЗИ: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комплексное обеспечение информационной безопасности автоматизированных систем;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проектирование защищенных информационных систем;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экспертиза и подготовка организаций к осуществлению деятельности в области защиты информации с последующим получением лицензий ФСТЭК России;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системная интеграция в области построения защищенных автоматизированных систем; 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разработка специальных средств и систем защиты информации; 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организация обучения и технологического сопровождения в рамках безопасности информационных технологий;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проектирование и создание систем защищенного электронного документооборота;</a:t>
            </a:r>
          </a:p>
          <a:p>
            <a:pPr marL="470235" indent="-214284" algn="just">
              <a:lnSpc>
                <a:spcPct val="170000"/>
              </a:lnSpc>
              <a:spcBef>
                <a:spcPts val="0"/>
              </a:spcBef>
              <a:buClr>
                <a:srgbClr val="6AD1E2"/>
              </a:buClr>
              <a:buFont typeface="Wingdings" panose="05000000000000000000" pitchFamily="2" charset="2"/>
              <a:buChar char="q"/>
            </a:pPr>
            <a:r>
              <a:rPr lang="ru-RU" sz="1400" kern="1400" dirty="0">
                <a:latin typeface="Circe" panose="020B0502020203020203" pitchFamily="34" charset="-52"/>
              </a:rPr>
              <a:t>аттестация объектов информатизации по требованиям безопасности информации ФСТЭК России.</a:t>
            </a:r>
          </a:p>
          <a:p>
            <a:pPr marL="625475" indent="-625475" algn="just" defTabSz="625475">
              <a:lnSpc>
                <a:spcPct val="150000"/>
              </a:lnSpc>
              <a:buNone/>
            </a:pPr>
            <a:endParaRPr lang="ru-RU" sz="12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2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2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2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383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44718" y="654527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Основные преимущества центра защиты информации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4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744718" y="1404223"/>
            <a:ext cx="11236750" cy="4837112"/>
          </a:xfrm>
        </p:spPr>
        <p:txBody>
          <a:bodyPr vert="horz" lIns="0" tIns="45720" rIns="91440" bIns="45720" rtlCol="0">
            <a:normAutofit fontScale="85000" lnSpcReduction="10000"/>
          </a:bodyPr>
          <a:lstStyle/>
          <a:p>
            <a:pPr marL="0" indent="0" algn="just" defTabSz="179388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Опыт работы ЦЗИ в области информационной безопасности насчитывает более 15 лет.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Услугами  ЦЗИ пользуются крупнейшие предприятия оборонного комплекса г. Санкт-Петербурга, территориальные отделения ряда органов исполнительной власти.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ЦЗИ располагает лицензиями ФСТЭК, ФСБ России и Министерства обороны России в области защиты информации. Это позволяет осуществлять услуги по защите информации «под ключ».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ЦЗИ имеет партнерские отношения со всеми организациями, работающими в области защиты информации в СЗФО.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ЦЗИ выполняет работы во всех регионах Российской Федерации.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Средний стаж работы сотрудников ЦЗИ по тематике защиты информации составляет 10-15 лет. Специалисты ЦЗИ проходят подготовку на курсах повышения квалификации по профильной тематике, участвуют в семинарах и круглых столах, устраиваемых ФСТЭК, что позволяет быть в курсе изменений нормативно-методической базы, руководящих документов в области защиты информации, требований контролирующих органов.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600" dirty="0">
                <a:latin typeface="Circe" panose="020B0502020203020203" pitchFamily="34" charset="-52"/>
              </a:rPr>
              <a:t>ЦЗИ является центром СЗФО по проведению специальных экспертиз организаций-соискателей лицензий ФСТЭК России.</a:t>
            </a:r>
          </a:p>
          <a:p>
            <a:pPr marL="0" indent="0" algn="just" defTabSz="625475">
              <a:lnSpc>
                <a:spcPct val="150000"/>
              </a:lnSpc>
              <a:buNone/>
            </a:pPr>
            <a:endParaRPr lang="ru-RU" sz="1400" dirty="0">
              <a:latin typeface="Circe" panose="020B0502020203020203" pitchFamily="34" charset="-52"/>
            </a:endParaRPr>
          </a:p>
          <a:p>
            <a:pPr marL="0" indent="0" algn="just" defTabSz="625475">
              <a:lnSpc>
                <a:spcPct val="150000"/>
              </a:lnSpc>
              <a:buNone/>
            </a:pPr>
            <a:endParaRPr lang="ru-RU" sz="1400" dirty="0">
              <a:latin typeface="Circe" panose="020B0502020203020203" pitchFamily="34" charset="-5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2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976" y="4057118"/>
            <a:ext cx="13307798" cy="17645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5" tIns="36367" rIns="72735" bIns="36367" rtlCol="0" anchor="ctr"/>
          <a:lstStyle/>
          <a:p>
            <a:pPr algn="ctr" defTabSz="791926"/>
            <a:endParaRPr lang="ru-RU" sz="2292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4202214"/>
            <a:ext cx="4789821" cy="1543705"/>
          </a:xfrm>
        </p:spPr>
        <p:txBody>
          <a:bodyPr>
            <a:noAutofit/>
          </a:bodyPr>
          <a:lstStyle/>
          <a:p>
            <a:pPr marL="213402" fontAlgn="ctr">
              <a:lnSpc>
                <a:spcPct val="100000"/>
              </a:lnSpc>
            </a:pPr>
            <a:r>
              <a:rPr lang="ru-RU" sz="1169" b="1" dirty="0">
                <a:solidFill>
                  <a:srgbClr val="002060"/>
                </a:solidFill>
              </a:rPr>
              <a:t>Юридический адрес:</a:t>
            </a:r>
            <a:endParaRPr lang="en-US" sz="1169" b="1" dirty="0">
              <a:solidFill>
                <a:srgbClr val="002060"/>
              </a:solidFill>
            </a:endParaRP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ул. Академика Павлова, д.14а, г. Санкт-Петербург, 197376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b="1" dirty="0">
                <a:solidFill>
                  <a:srgbClr val="002060"/>
                </a:solidFill>
              </a:rPr>
              <a:t>Физический адрес основного офиса</a:t>
            </a:r>
            <a:r>
              <a:rPr lang="en-US" sz="1169" b="1" dirty="0">
                <a:solidFill>
                  <a:srgbClr val="002060"/>
                </a:solidFill>
              </a:rPr>
              <a:t>: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ул. Кантемировская, д. 10, г. Санкт-Петербург, 197342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тел./факс: +7 (812) 591-72-74, тел.: +7 (812) 295-10-97</a:t>
            </a:r>
          </a:p>
          <a:p>
            <a:pPr marL="213402" lvl="1" fontAlgn="ctr">
              <a:lnSpc>
                <a:spcPct val="100000"/>
              </a:lnSpc>
            </a:pPr>
            <a:r>
              <a:rPr lang="en-US" sz="1169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ru-RU" sz="1169" dirty="0" err="1">
                <a:solidFill>
                  <a:schemeClr val="accent4">
                    <a:lumMod val="10000"/>
                  </a:schemeClr>
                </a:solidFill>
              </a:rPr>
              <a:t>mail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nii@nii-vektor.ru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169" dirty="0">
                <a:solidFill>
                  <a:schemeClr val="accent4">
                    <a:lumMod val="10000"/>
                  </a:schemeClr>
                </a:solidFill>
              </a:rPr>
              <a:t>URL: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http://www.nii-vektor.ru</a:t>
            </a:r>
            <a:endParaRPr lang="ru-RU" sz="1169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027220" y="4245885"/>
            <a:ext cx="4412555" cy="1500033"/>
          </a:xfrm>
          <a:prstGeom prst="rect">
            <a:avLst/>
          </a:prstGeom>
        </p:spPr>
        <p:txBody>
          <a:bodyPr vert="horz" lIns="72735" tIns="36367" rIns="72735" bIns="36367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prstClr val="black"/>
                </a:solidFill>
                <a:latin typeface="Arial"/>
              </a:rPr>
              <a:t>ИНН </a:t>
            </a:r>
            <a:r>
              <a:rPr lang="ru-RU" sz="1169" dirty="0">
                <a:solidFill>
                  <a:srgbClr val="002060"/>
                </a:solidFill>
                <a:latin typeface="Arial"/>
              </a:rPr>
              <a:t>7813491943   КПП 783450001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ОГРН 1117847020400 ОКПО 07525192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р/c 40702810605000000145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Филиал АО АКБ "НОВИКОМБАНК" в г. С – Петербурге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Кор. счет № 30101810400000000902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БИК 044030902</a:t>
            </a:r>
            <a:endParaRPr lang="ru-RU" sz="1169" b="1" dirty="0">
              <a:solidFill>
                <a:srgbClr val="002060"/>
              </a:solidFill>
              <a:latin typeface="Arial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 b="26565"/>
          <a:stretch/>
        </p:blipFill>
        <p:spPr>
          <a:xfrm>
            <a:off x="131975" y="0"/>
            <a:ext cx="13307799" cy="4057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45532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(шаблон) 16х9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(шаблон) 16х9.potx" id="{7DBF45BA-A2BA-431D-B3A9-1D4D1577C4ED}" vid="{0F4D606D-2F7F-442B-A751-B7BFC4ABB33E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</TotalTime>
  <Words>249</Words>
  <Application>Microsoft Office PowerPoint</Application>
  <PresentationFormat>Произвольный</PresentationFormat>
  <Paragraphs>49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Circe</vt:lpstr>
      <vt:lpstr>Wingdings</vt:lpstr>
      <vt:lpstr>Презентация (шаблон) 16х9</vt:lpstr>
      <vt:lpstr>Тема Office</vt:lpstr>
      <vt:lpstr>Центр защиты информации АО «НИИ «Вектор»</vt:lpstr>
      <vt:lpstr>Производственные возможности АО «НИИ «Вектор»</vt:lpstr>
      <vt:lpstr>Решение АО «НИИ «Вектор»</vt:lpstr>
      <vt:lpstr>Основные преимущества центра защиты информации АО «НИИ «Вектор»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Труфакин Владимир Александрович</dc:creator>
  <cp:lastModifiedBy>Зеленков Андрей Иванович</cp:lastModifiedBy>
  <cp:revision>151</cp:revision>
  <cp:lastPrinted>2019-07-05T11:39:17Z</cp:lastPrinted>
  <dcterms:created xsi:type="dcterms:W3CDTF">2017-12-27T11:53:17Z</dcterms:created>
  <dcterms:modified xsi:type="dcterms:W3CDTF">2020-10-06T14:00:07Z</dcterms:modified>
</cp:coreProperties>
</file>